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64" r:id="rId4"/>
    <p:sldId id="260" r:id="rId5"/>
    <p:sldId id="261" r:id="rId6"/>
    <p:sldId id="273" r:id="rId7"/>
    <p:sldId id="259" r:id="rId8"/>
    <p:sldId id="262" r:id="rId9"/>
    <p:sldId id="274" r:id="rId10"/>
    <p:sldId id="263" r:id="rId11"/>
    <p:sldId id="265" r:id="rId12"/>
    <p:sldId id="266" r:id="rId13"/>
    <p:sldId id="267" r:id="rId14"/>
    <p:sldId id="268"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4" d="100"/>
          <a:sy n="94" d="100"/>
        </p:scale>
        <p:origin x="-128" y="-4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12/5/14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046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12/5/14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4660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12/5/14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61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12/5/14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396546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12/5/14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02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12/5/14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18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12/5/14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0865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12/5/14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008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12/5/14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769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smtClean="0"/>
              <a:t>12/5/14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644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12/5/14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69378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12/5/14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948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Commercial Nocturnal Asthma Monitor</a:t>
            </a:r>
            <a:endParaRPr lang="en-US" dirty="0"/>
          </a:p>
        </p:txBody>
      </p:sp>
      <p:sp>
        <p:nvSpPr>
          <p:cNvPr id="3" name="Subtitle 2"/>
          <p:cNvSpPr>
            <a:spLocks noGrp="1"/>
          </p:cNvSpPr>
          <p:nvPr>
            <p:ph type="subTitle" idx="1"/>
          </p:nvPr>
        </p:nvSpPr>
        <p:spPr/>
        <p:txBody>
          <a:bodyPr/>
          <a:lstStyle/>
          <a:p>
            <a:r>
              <a:rPr lang="en-US" dirty="0" smtClean="0"/>
              <a:t>William Padovano	David Kim		Chris Beyer</a:t>
            </a:r>
          </a:p>
          <a:p>
            <a:r>
              <a:rPr lang="en-US" dirty="0" smtClean="0"/>
              <a:t>Group 26</a:t>
            </a:r>
            <a:endParaRPr lang="en-US" dirty="0"/>
          </a:p>
        </p:txBody>
      </p:sp>
    </p:spTree>
    <p:extLst>
      <p:ext uri="{BB962C8B-B14F-4D97-AF65-F5344CB8AC3E}">
        <p14:creationId xmlns:p14="http://schemas.microsoft.com/office/powerpoint/2010/main" val="22657774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Description: Template Creation</a:t>
            </a:r>
            <a:endParaRPr lang="en-US" dirty="0"/>
          </a:p>
        </p:txBody>
      </p:sp>
      <p:sp>
        <p:nvSpPr>
          <p:cNvPr id="3" name="Content Placeholder 2"/>
          <p:cNvSpPr>
            <a:spLocks noGrp="1"/>
          </p:cNvSpPr>
          <p:nvPr>
            <p:ph idx="1"/>
          </p:nvPr>
        </p:nvSpPr>
        <p:spPr>
          <a:xfrm>
            <a:off x="1097280" y="1845734"/>
            <a:ext cx="10058400" cy="3419949"/>
          </a:xfrm>
        </p:spPr>
        <p:txBody>
          <a:bodyPr>
            <a:normAutofit/>
          </a:bodyPr>
          <a:lstStyle/>
          <a:p>
            <a:r>
              <a:rPr lang="en-US" sz="2400" dirty="0" smtClean="0"/>
              <a:t>Continuously records audio and saves all sound events that have power significant power in the three frequency bands</a:t>
            </a:r>
          </a:p>
          <a:p>
            <a:r>
              <a:rPr lang="en-US" sz="2400" dirty="0" smtClean="0"/>
              <a:t>Each spectrogram is cut to the duration of the shortest spectrogram</a:t>
            </a:r>
          </a:p>
          <a:p>
            <a:r>
              <a:rPr lang="en-US" sz="2400" dirty="0" smtClean="0"/>
              <a:t>The spectrograms are then averaged, to produce a cough template</a:t>
            </a:r>
            <a:endParaRPr lang="en-US" sz="2400" dirty="0"/>
          </a:p>
        </p:txBody>
      </p:sp>
    </p:spTree>
    <p:extLst>
      <p:ext uri="{BB962C8B-B14F-4D97-AF65-F5344CB8AC3E}">
        <p14:creationId xmlns:p14="http://schemas.microsoft.com/office/powerpoint/2010/main" val="15225880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Description: Template Matching</a:t>
            </a:r>
            <a:endParaRPr lang="en-US" dirty="0"/>
          </a:p>
        </p:txBody>
      </p:sp>
      <p:sp>
        <p:nvSpPr>
          <p:cNvPr id="3" name="Content Placeholder 2"/>
          <p:cNvSpPr>
            <a:spLocks noGrp="1"/>
          </p:cNvSpPr>
          <p:nvPr>
            <p:ph idx="1"/>
          </p:nvPr>
        </p:nvSpPr>
        <p:spPr>
          <a:xfrm>
            <a:off x="1097279" y="1845734"/>
            <a:ext cx="9151621" cy="4023360"/>
          </a:xfrm>
        </p:spPr>
        <p:txBody>
          <a:bodyPr>
            <a:normAutofit/>
          </a:bodyPr>
          <a:lstStyle/>
          <a:p>
            <a:r>
              <a:rPr lang="en-US" sz="2400" dirty="0" smtClean="0"/>
              <a:t>Tried PCA, cross-correlation, simple difference, and scalar projection</a:t>
            </a:r>
            <a:endParaRPr lang="en-US" sz="2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81380" y="2596726"/>
            <a:ext cx="4211320" cy="3272368"/>
          </a:xfrm>
          <a:prstGeom prst="rect">
            <a:avLst/>
          </a:prstGeom>
          <a:noFill/>
          <a:ln>
            <a:noFill/>
          </a:ln>
        </p:spPr>
      </p:pic>
      <p:sp>
        <p:nvSpPr>
          <p:cNvPr id="6" name="TextBox 5"/>
          <p:cNvSpPr txBox="1"/>
          <p:nvPr/>
        </p:nvSpPr>
        <p:spPr>
          <a:xfrm>
            <a:off x="1558290" y="5977468"/>
            <a:ext cx="3289300" cy="369332"/>
          </a:xfrm>
          <a:prstGeom prst="rect">
            <a:avLst/>
          </a:prstGeom>
          <a:noFill/>
        </p:spPr>
        <p:txBody>
          <a:bodyPr wrap="square" rtlCol="0">
            <a:spAutoFit/>
          </a:bodyPr>
          <a:lstStyle/>
          <a:p>
            <a:r>
              <a:rPr lang="en-US" dirty="0" smtClean="0"/>
              <a:t>Principle component analysis</a:t>
            </a:r>
            <a:endParaRPr lang="en-US" dirty="0"/>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4601621" y="2794423"/>
            <a:ext cx="7590379" cy="2876974"/>
          </a:xfrm>
          <a:prstGeom prst="rect">
            <a:avLst/>
          </a:prstGeom>
          <a:noFill/>
          <a:ln>
            <a:noFill/>
          </a:ln>
        </p:spPr>
      </p:pic>
      <p:sp>
        <p:nvSpPr>
          <p:cNvPr id="8" name="TextBox 7"/>
          <p:cNvSpPr txBox="1"/>
          <p:nvPr/>
        </p:nvSpPr>
        <p:spPr>
          <a:xfrm>
            <a:off x="6146800" y="5963734"/>
            <a:ext cx="5114290" cy="369332"/>
          </a:xfrm>
          <a:prstGeom prst="rect">
            <a:avLst/>
          </a:prstGeom>
          <a:noFill/>
        </p:spPr>
        <p:txBody>
          <a:bodyPr wrap="square" rtlCol="0">
            <a:spAutoFit/>
          </a:bodyPr>
          <a:lstStyle/>
          <a:p>
            <a:r>
              <a:rPr lang="en-US" dirty="0" smtClean="0"/>
              <a:t>Difference between template and new sound event</a:t>
            </a:r>
            <a:endParaRPr lang="en-US" dirty="0"/>
          </a:p>
        </p:txBody>
      </p:sp>
      <p:pic>
        <p:nvPicPr>
          <p:cNvPr id="9" name="Picture 8"/>
          <p:cNvPicPr/>
          <p:nvPr/>
        </p:nvPicPr>
        <p:blipFill rotWithShape="1">
          <a:blip r:embed="rId4">
            <a:extLst>
              <a:ext uri="{28A0092B-C50C-407E-A947-70E740481C1C}">
                <a14:useLocalDpi xmlns:a14="http://schemas.microsoft.com/office/drawing/2010/main" val="0"/>
              </a:ext>
            </a:extLst>
          </a:blip>
          <a:srcRect l="83669" r="9918"/>
          <a:stretch/>
        </p:blipFill>
        <p:spPr bwMode="auto">
          <a:xfrm>
            <a:off x="11531600" y="2659359"/>
            <a:ext cx="431800" cy="314710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046693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Description: Template Matching</a:t>
            </a:r>
            <a:endParaRPr lang="en-US" dirty="0"/>
          </a:p>
        </p:txBody>
      </p:sp>
      <p:sp>
        <p:nvSpPr>
          <p:cNvPr id="3" name="Content Placeholder 2"/>
          <p:cNvSpPr>
            <a:spLocks noGrp="1"/>
          </p:cNvSpPr>
          <p:nvPr>
            <p:ph idx="1"/>
          </p:nvPr>
        </p:nvSpPr>
        <p:spPr>
          <a:xfrm>
            <a:off x="1097280" y="1845734"/>
            <a:ext cx="4732020" cy="4161366"/>
          </a:xfrm>
        </p:spPr>
        <p:txBody>
          <a:bodyPr>
            <a:normAutofit/>
          </a:bodyPr>
          <a:lstStyle/>
          <a:p>
            <a:pPr marL="201168" lvl="1" indent="0">
              <a:buNone/>
            </a:pPr>
            <a:r>
              <a:rPr lang="en-US" sz="2400" dirty="0" smtClean="0"/>
              <a:t>For scalar projection, the template and new event spectrograms are flattened into 1D arrays. The new event array unit vector is projected onto the template array unit vector. The closer to 1 the better.</a:t>
            </a:r>
          </a:p>
          <a:p>
            <a:pPr marL="201168" lvl="1" indent="0">
              <a:buNone/>
            </a:pPr>
            <a:endParaRPr lang="en-US" sz="2400" dirty="0" smtClean="0"/>
          </a:p>
          <a:p>
            <a:pPr marL="201168" lvl="1" indent="0">
              <a:buNone/>
            </a:pPr>
            <a:r>
              <a:rPr lang="en-US" sz="2400" dirty="0" smtClean="0"/>
              <a:t>For the standard deviation method, the difference matrix is flattened and the standard deviation is taken. The closer to 0 the better.</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582091085"/>
              </p:ext>
            </p:extLst>
          </p:nvPr>
        </p:nvGraphicFramePr>
        <p:xfrm>
          <a:off x="5969001" y="2092325"/>
          <a:ext cx="5585142" cy="1371600"/>
        </p:xfrm>
        <a:graphic>
          <a:graphicData uri="http://schemas.openxmlformats.org/drawingml/2006/table">
            <a:tbl>
              <a:tblPr firstRow="1" firstCol="1" bandRow="1">
                <a:tableStyleId>{5C22544A-7EE6-4342-B048-85BDC9FD1C3A}</a:tableStyleId>
              </a:tblPr>
              <a:tblGrid>
                <a:gridCol w="1803399"/>
                <a:gridCol w="1777539"/>
                <a:gridCol w="2004204"/>
              </a:tblGrid>
              <a:tr h="168275">
                <a:tc>
                  <a:txBody>
                    <a:bodyPr/>
                    <a:lstStyle/>
                    <a:p>
                      <a:pPr>
                        <a:spcAft>
                          <a:spcPts val="0"/>
                        </a:spcAft>
                      </a:pPr>
                      <a:r>
                        <a:rPr lang="en-US" sz="1800" dirty="0">
                          <a:effectLst/>
                        </a:rPr>
                        <a:t>Sound event</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Scalar Projection</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Standard Deviation</a:t>
                      </a:r>
                      <a:endParaRPr lang="en-US" sz="1800">
                        <a:effectLst/>
                        <a:latin typeface="Calibri" panose="020F0502020204030204" pitchFamily="34" charset="0"/>
                        <a:ea typeface="Times New Roman" panose="02020603050405020304" pitchFamily="18" charset="0"/>
                      </a:endParaRPr>
                    </a:p>
                  </a:txBody>
                  <a:tcPr marL="68580" marR="68580" marT="0" marB="0"/>
                </a:tc>
              </a:tr>
              <a:tr h="168275">
                <a:tc>
                  <a:txBody>
                    <a:bodyPr/>
                    <a:lstStyle/>
                    <a:p>
                      <a:pPr>
                        <a:spcAft>
                          <a:spcPts val="0"/>
                        </a:spcAft>
                      </a:pPr>
                      <a:r>
                        <a:rPr lang="en-US" sz="1800">
                          <a:effectLst/>
                        </a:rPr>
                        <a:t>Cough 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0.9313</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0.7687</a:t>
                      </a:r>
                      <a:endParaRPr lang="en-US" sz="1800">
                        <a:effectLst/>
                        <a:latin typeface="Calibri" panose="020F0502020204030204" pitchFamily="34" charset="0"/>
                        <a:ea typeface="Times New Roman" panose="02020603050405020304" pitchFamily="18" charset="0"/>
                      </a:endParaRPr>
                    </a:p>
                  </a:txBody>
                  <a:tcPr marL="68580" marR="68580" marT="0" marB="0"/>
                </a:tc>
              </a:tr>
              <a:tr h="177165">
                <a:tc>
                  <a:txBody>
                    <a:bodyPr/>
                    <a:lstStyle/>
                    <a:p>
                      <a:pPr>
                        <a:spcAft>
                          <a:spcPts val="0"/>
                        </a:spcAft>
                      </a:pPr>
                      <a:r>
                        <a:rPr lang="en-US" sz="1800">
                          <a:effectLst/>
                        </a:rPr>
                        <a:t>Clap</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0.7551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1.3723</a:t>
                      </a:r>
                      <a:endParaRPr lang="en-US" sz="1800">
                        <a:effectLst/>
                        <a:latin typeface="Calibri" panose="020F0502020204030204" pitchFamily="34" charset="0"/>
                        <a:ea typeface="Times New Roman" panose="02020603050405020304" pitchFamily="18" charset="0"/>
                      </a:endParaRPr>
                    </a:p>
                  </a:txBody>
                  <a:tcPr marL="68580" marR="68580" marT="0" marB="0"/>
                </a:tc>
              </a:tr>
              <a:tr h="168275">
                <a:tc>
                  <a:txBody>
                    <a:bodyPr/>
                    <a:lstStyle/>
                    <a:p>
                      <a:pPr>
                        <a:spcAft>
                          <a:spcPts val="0"/>
                        </a:spcAft>
                      </a:pPr>
                      <a:r>
                        <a:rPr lang="en-US" sz="1800">
                          <a:effectLst/>
                        </a:rPr>
                        <a:t>Snore</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0.8299</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1.0629</a:t>
                      </a:r>
                      <a:endParaRPr lang="en-US" sz="1800">
                        <a:effectLst/>
                        <a:latin typeface="Calibri" panose="020F0502020204030204" pitchFamily="34" charset="0"/>
                        <a:ea typeface="Times New Roman" panose="02020603050405020304" pitchFamily="18" charset="0"/>
                      </a:endParaRPr>
                    </a:p>
                  </a:txBody>
                  <a:tcPr marL="68580" marR="68580" marT="0" marB="0"/>
                </a:tc>
              </a:tr>
              <a:tr h="168275">
                <a:tc>
                  <a:txBody>
                    <a:bodyPr/>
                    <a:lstStyle/>
                    <a:p>
                      <a:pPr>
                        <a:spcAft>
                          <a:spcPts val="0"/>
                        </a:spcAft>
                      </a:pPr>
                      <a:r>
                        <a:rPr lang="en-US" sz="1800">
                          <a:effectLst/>
                        </a:rPr>
                        <a:t>Cough 2</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0.9259</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dirty="0">
                          <a:effectLst/>
                        </a:rPr>
                        <a:t>0.7987</a:t>
                      </a:r>
                      <a:endParaRPr lang="en-US" sz="18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95222226"/>
              </p:ext>
            </p:extLst>
          </p:nvPr>
        </p:nvGraphicFramePr>
        <p:xfrm>
          <a:off x="5930901" y="4114165"/>
          <a:ext cx="5841999" cy="1371600"/>
        </p:xfrm>
        <a:graphic>
          <a:graphicData uri="http://schemas.openxmlformats.org/drawingml/2006/table">
            <a:tbl>
              <a:tblPr firstRow="1" firstCol="1" bandRow="1">
                <a:tableStyleId>{5C22544A-7EE6-4342-B048-85BDC9FD1C3A}</a:tableStyleId>
              </a:tblPr>
              <a:tblGrid>
                <a:gridCol w="1943259"/>
                <a:gridCol w="1869929"/>
                <a:gridCol w="2028811"/>
              </a:tblGrid>
              <a:tr h="0">
                <a:tc>
                  <a:txBody>
                    <a:bodyPr/>
                    <a:lstStyle/>
                    <a:p>
                      <a:pPr>
                        <a:spcAft>
                          <a:spcPts val="0"/>
                        </a:spcAft>
                      </a:pPr>
                      <a:r>
                        <a:rPr lang="en-US" sz="1800" dirty="0">
                          <a:effectLst/>
                        </a:rPr>
                        <a:t>Sound event comparison</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Scalar Projection Rel. Error</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Standard Deviation Rel. Error</a:t>
                      </a:r>
                      <a:endParaRPr lang="en-US" sz="1800">
                        <a:effectLst/>
                        <a:latin typeface="Calibri" panose="020F0502020204030204" pitchFamily="34" charset="0"/>
                        <a:ea typeface="Times New Roman" panose="02020603050405020304" pitchFamily="18" charset="0"/>
                      </a:endParaRPr>
                    </a:p>
                  </a:txBody>
                  <a:tcPr marL="68580" marR="68580" marT="0" marB="0"/>
                </a:tc>
              </a:tr>
              <a:tr h="0">
                <a:tc>
                  <a:txBody>
                    <a:bodyPr/>
                    <a:lstStyle/>
                    <a:p>
                      <a:pPr>
                        <a:spcAft>
                          <a:spcPts val="0"/>
                        </a:spcAft>
                      </a:pPr>
                      <a:r>
                        <a:rPr lang="en-US" sz="1800">
                          <a:effectLst/>
                        </a:rPr>
                        <a:t>Cough 1 – Cough 2</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0.58%</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3.9%</a:t>
                      </a:r>
                      <a:endParaRPr lang="en-US" sz="1800">
                        <a:effectLst/>
                        <a:latin typeface="Calibri" panose="020F0502020204030204" pitchFamily="34" charset="0"/>
                        <a:ea typeface="Times New Roman" panose="02020603050405020304" pitchFamily="18" charset="0"/>
                      </a:endParaRPr>
                    </a:p>
                  </a:txBody>
                  <a:tcPr marL="68580" marR="68580" marT="0" marB="0"/>
                </a:tc>
              </a:tr>
              <a:tr h="0">
                <a:tc>
                  <a:txBody>
                    <a:bodyPr/>
                    <a:lstStyle/>
                    <a:p>
                      <a:pPr>
                        <a:spcAft>
                          <a:spcPts val="0"/>
                        </a:spcAft>
                      </a:pPr>
                      <a:r>
                        <a:rPr lang="en-US" sz="1800">
                          <a:effectLst/>
                        </a:rPr>
                        <a:t>Clap - Cough</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11%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75%</a:t>
                      </a:r>
                      <a:endParaRPr lang="en-US" sz="1800">
                        <a:effectLst/>
                        <a:latin typeface="Calibri" panose="020F0502020204030204" pitchFamily="34" charset="0"/>
                        <a:ea typeface="Times New Roman" panose="02020603050405020304" pitchFamily="18" charset="0"/>
                      </a:endParaRPr>
                    </a:p>
                  </a:txBody>
                  <a:tcPr marL="68580" marR="68580" marT="0" marB="0"/>
                </a:tc>
              </a:tr>
              <a:tr h="0">
                <a:tc>
                  <a:txBody>
                    <a:bodyPr/>
                    <a:lstStyle/>
                    <a:p>
                      <a:pPr>
                        <a:spcAft>
                          <a:spcPts val="0"/>
                        </a:spcAft>
                      </a:pPr>
                      <a:r>
                        <a:rPr lang="en-US" sz="1800">
                          <a:effectLst/>
                        </a:rPr>
                        <a:t>Snore - Cough</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a:effectLst/>
                        </a:rPr>
                        <a:t>19%</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a:spcAft>
                          <a:spcPts val="0"/>
                        </a:spcAft>
                      </a:pPr>
                      <a:r>
                        <a:rPr lang="en-US" sz="1800" dirty="0">
                          <a:effectLst/>
                        </a:rPr>
                        <a:t>35%</a:t>
                      </a:r>
                      <a:endParaRPr lang="en-US" sz="18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073026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smtClean="0"/>
              <a:t>Software Description: Cough Frequency</a:t>
            </a:r>
            <a:endParaRPr lang="en-US" dirty="0"/>
          </a:p>
        </p:txBody>
      </p:sp>
      <p:sp>
        <p:nvSpPr>
          <p:cNvPr id="3" name="Content Placeholder 2"/>
          <p:cNvSpPr>
            <a:spLocks noGrp="1"/>
          </p:cNvSpPr>
          <p:nvPr>
            <p:ph idx="1"/>
          </p:nvPr>
        </p:nvSpPr>
        <p:spPr/>
        <p:txBody>
          <a:bodyPr>
            <a:normAutofit/>
          </a:bodyPr>
          <a:lstStyle/>
          <a:p>
            <a:r>
              <a:rPr lang="en-US" sz="2400" dirty="0" smtClean="0"/>
              <a:t>After difference is taken with template, if standard deviation is below threshold, then the sound event is registered as a cough. This blinks the white LED and adds a value to the display.</a:t>
            </a:r>
          </a:p>
          <a:p>
            <a:r>
              <a:rPr lang="en-US" sz="2400" dirty="0" smtClean="0"/>
              <a:t>If there are more than 20 coughs/minute, then the monitor signals an alarm. In the actual device, this would be a radiofrequency signal to a receiver at the parent’s bedside. In the prototype, the red LED lights up.</a:t>
            </a:r>
            <a:endParaRPr lang="en-US" sz="2400" dirty="0"/>
          </a:p>
        </p:txBody>
      </p:sp>
    </p:spTree>
    <p:extLst>
      <p:ext uri="{BB962C8B-B14F-4D97-AF65-F5344CB8AC3E}">
        <p14:creationId xmlns:p14="http://schemas.microsoft.com/office/powerpoint/2010/main" val="591109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Performance</a:t>
            </a:r>
            <a:endParaRPr lang="en-US" dirty="0"/>
          </a:p>
        </p:txBody>
      </p:sp>
      <p:sp>
        <p:nvSpPr>
          <p:cNvPr id="3" name="Content Placeholder 2"/>
          <p:cNvSpPr>
            <a:spLocks noGrp="1"/>
          </p:cNvSpPr>
          <p:nvPr>
            <p:ph idx="1"/>
          </p:nvPr>
        </p:nvSpPr>
        <p:spPr>
          <a:xfrm>
            <a:off x="1097280" y="1845734"/>
            <a:ext cx="4903470" cy="4023360"/>
          </a:xfrm>
        </p:spPr>
        <p:txBody>
          <a:bodyPr/>
          <a:lstStyle/>
          <a:p>
            <a:r>
              <a:rPr lang="en-US" dirty="0" smtClean="0"/>
              <a:t>Sensitivity and specificity assessed in 4 tests. The first was in a quiet room, the second was during a conversation, the third was during a conversation while watching TV, and in the fourth the participant coughed in a pillow</a:t>
            </a:r>
            <a:endParaRPr lang="en-US" dirty="0"/>
          </a:p>
        </p:txBody>
      </p:sp>
      <p:sp>
        <p:nvSpPr>
          <p:cNvPr id="4" name="Content Placeholder 2"/>
          <p:cNvSpPr txBox="1">
            <a:spLocks/>
          </p:cNvSpPr>
          <p:nvPr/>
        </p:nvSpPr>
        <p:spPr>
          <a:xfrm>
            <a:off x="6583680" y="1845734"/>
            <a:ext cx="490347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smtClean="0"/>
              <a:t>Minimum cough intensity in dB that can be detected by monitor:</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66474920"/>
              </p:ext>
            </p:extLst>
          </p:nvPr>
        </p:nvGraphicFramePr>
        <p:xfrm>
          <a:off x="954405" y="3484349"/>
          <a:ext cx="4808219" cy="2646836"/>
        </p:xfrm>
        <a:graphic>
          <a:graphicData uri="http://schemas.openxmlformats.org/drawingml/2006/table">
            <a:tbl>
              <a:tblPr firstRow="1" firstCol="1" bandRow="1">
                <a:tableStyleId>{5C22544A-7EE6-4342-B048-85BDC9FD1C3A}</a:tableStyleId>
              </a:tblPr>
              <a:tblGrid>
                <a:gridCol w="1852253"/>
                <a:gridCol w="1649841"/>
                <a:gridCol w="1306125"/>
              </a:tblGrid>
              <a:tr h="527691">
                <a:tc>
                  <a:txBody>
                    <a:bodyPr/>
                    <a:lstStyle/>
                    <a:p>
                      <a:pPr marL="0" marR="0">
                        <a:lnSpc>
                          <a:spcPct val="107000"/>
                        </a:lnSpc>
                        <a:spcBef>
                          <a:spcPts val="0"/>
                        </a:spcBef>
                        <a:spcAft>
                          <a:spcPts val="0"/>
                        </a:spcAft>
                      </a:pPr>
                      <a:r>
                        <a:rPr lang="en-US" sz="1800" dirty="0">
                          <a:effectLst/>
                        </a:rPr>
                        <a:t>Test Number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Coughs detected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False positives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851">
                <a:tc>
                  <a:txBody>
                    <a:bodyPr/>
                    <a:lstStyle/>
                    <a:p>
                      <a:pPr marL="0" marR="0">
                        <a:lnSpc>
                          <a:spcPct val="107000"/>
                        </a:lnSpc>
                        <a:spcBef>
                          <a:spcPts val="0"/>
                        </a:spcBef>
                        <a:spcAft>
                          <a:spcPts val="0"/>
                        </a:spcAft>
                      </a:pPr>
                      <a:r>
                        <a:rPr lang="en-US" sz="1800">
                          <a:effectLst/>
                        </a:rPr>
                        <a:t>Quiet room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38/38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851">
                <a:tc>
                  <a:txBody>
                    <a:bodyPr/>
                    <a:lstStyle/>
                    <a:p>
                      <a:pPr marL="0" marR="0">
                        <a:lnSpc>
                          <a:spcPct val="107000"/>
                        </a:lnSpc>
                        <a:spcBef>
                          <a:spcPts val="0"/>
                        </a:spcBef>
                        <a:spcAft>
                          <a:spcPts val="0"/>
                        </a:spcAft>
                      </a:pPr>
                      <a:r>
                        <a:rPr lang="en-US" sz="1800">
                          <a:effectLst/>
                        </a:rPr>
                        <a:t>Conversation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691">
                <a:tc>
                  <a:txBody>
                    <a:bodyPr/>
                    <a:lstStyle/>
                    <a:p>
                      <a:pPr marL="0" marR="0">
                        <a:lnSpc>
                          <a:spcPct val="107000"/>
                        </a:lnSpc>
                        <a:spcBef>
                          <a:spcPts val="0"/>
                        </a:spcBef>
                        <a:spcAft>
                          <a:spcPts val="0"/>
                        </a:spcAft>
                      </a:pPr>
                      <a:r>
                        <a:rPr lang="en-US" sz="1800" dirty="0">
                          <a:effectLst/>
                        </a:rPr>
                        <a:t>Conversation with TV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21/21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691">
                <a:tc>
                  <a:txBody>
                    <a:bodyPr/>
                    <a:lstStyle/>
                    <a:p>
                      <a:pPr marL="0" marR="0">
                        <a:lnSpc>
                          <a:spcPct val="107000"/>
                        </a:lnSpc>
                        <a:spcBef>
                          <a:spcPts val="0"/>
                        </a:spcBef>
                        <a:spcAft>
                          <a:spcPts val="0"/>
                        </a:spcAft>
                      </a:pPr>
                      <a:r>
                        <a:rPr lang="en-US" sz="1800" dirty="0">
                          <a:effectLst/>
                        </a:rPr>
                        <a:t>Coughing into </a:t>
                      </a:r>
                      <a:r>
                        <a:rPr lang="en-US" sz="1800" dirty="0" smtClean="0">
                          <a:effectLst/>
                        </a:rPr>
                        <a:t>pillow</a:t>
                      </a:r>
                    </a:p>
                  </a:txBody>
                  <a:tcPr marL="68580" marR="68580" marT="0" marB="0"/>
                </a:tc>
                <a:tc>
                  <a:txBody>
                    <a:bodyPr/>
                    <a:lstStyle/>
                    <a:p>
                      <a:pPr marL="0" marR="0">
                        <a:lnSpc>
                          <a:spcPct val="107000"/>
                        </a:lnSpc>
                        <a:spcBef>
                          <a:spcPts val="0"/>
                        </a:spcBef>
                        <a:spcAft>
                          <a:spcPts val="0"/>
                        </a:spcAft>
                      </a:pPr>
                      <a:r>
                        <a:rPr lang="en-US" sz="1800" dirty="0">
                          <a:effectLst/>
                        </a:rPr>
                        <a:t>18/24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631180" y="2562754"/>
            <a:ext cx="6409418" cy="3306340"/>
          </a:xfrm>
          <a:prstGeom prst="rect">
            <a:avLst/>
          </a:prstGeom>
          <a:noFill/>
          <a:ln>
            <a:noFill/>
          </a:ln>
        </p:spPr>
      </p:pic>
      <p:sp>
        <p:nvSpPr>
          <p:cNvPr id="7" name="TextBox 6"/>
          <p:cNvSpPr txBox="1"/>
          <p:nvPr/>
        </p:nvSpPr>
        <p:spPr>
          <a:xfrm>
            <a:off x="6457949" y="5953125"/>
            <a:ext cx="5286375" cy="369332"/>
          </a:xfrm>
          <a:prstGeom prst="rect">
            <a:avLst/>
          </a:prstGeom>
          <a:noFill/>
        </p:spPr>
        <p:txBody>
          <a:bodyPr wrap="square" rtlCol="0">
            <a:spAutoFit/>
          </a:bodyPr>
          <a:lstStyle/>
          <a:p>
            <a:r>
              <a:rPr lang="en-US" dirty="0" smtClean="0"/>
              <a:t>47 dB	51 dB	      59 dB		   62	dB           66 dB</a:t>
            </a:r>
            <a:endParaRPr lang="en-US" dirty="0"/>
          </a:p>
        </p:txBody>
      </p:sp>
    </p:spTree>
    <p:extLst>
      <p:ext uri="{BB962C8B-B14F-4D97-AF65-F5344CB8AC3E}">
        <p14:creationId xmlns:p14="http://schemas.microsoft.com/office/powerpoint/2010/main" val="18647854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Improvements</a:t>
            </a:r>
            <a:endParaRPr lang="en-US" dirty="0"/>
          </a:p>
        </p:txBody>
      </p:sp>
      <p:sp>
        <p:nvSpPr>
          <p:cNvPr id="3" name="Content Placeholder 2"/>
          <p:cNvSpPr>
            <a:spLocks noGrp="1"/>
          </p:cNvSpPr>
          <p:nvPr>
            <p:ph idx="1"/>
          </p:nvPr>
        </p:nvSpPr>
        <p:spPr/>
        <p:txBody>
          <a:bodyPr/>
          <a:lstStyle/>
          <a:p>
            <a:r>
              <a:rPr lang="en-US" sz="2400" dirty="0" smtClean="0"/>
              <a:t>Lower minimum cough intensity threshold</a:t>
            </a:r>
          </a:p>
          <a:p>
            <a:r>
              <a:rPr lang="en-US" sz="2400" dirty="0" smtClean="0"/>
              <a:t>Do preliminary frequency scanning with band-pass filters</a:t>
            </a:r>
          </a:p>
          <a:p>
            <a:r>
              <a:rPr lang="en-US" sz="2400" dirty="0" smtClean="0"/>
              <a:t>Constantly update the cough template throughout use</a:t>
            </a:r>
          </a:p>
          <a:p>
            <a:endParaRPr lang="en-US" sz="2400" dirty="0" smtClean="0"/>
          </a:p>
          <a:p>
            <a:endParaRPr lang="en-US" dirty="0"/>
          </a:p>
        </p:txBody>
      </p:sp>
    </p:spTree>
    <p:extLst>
      <p:ext uri="{BB962C8B-B14F-4D97-AF65-F5344CB8AC3E}">
        <p14:creationId xmlns:p14="http://schemas.microsoft.com/office/powerpoint/2010/main" val="3276363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IP and marketing</a:t>
            </a:r>
            <a:endParaRPr lang="en-US" dirty="0"/>
          </a:p>
        </p:txBody>
      </p:sp>
      <p:sp>
        <p:nvSpPr>
          <p:cNvPr id="3" name="Content Placeholder 2"/>
          <p:cNvSpPr>
            <a:spLocks noGrp="1"/>
          </p:cNvSpPr>
          <p:nvPr>
            <p:ph idx="1"/>
          </p:nvPr>
        </p:nvSpPr>
        <p:spPr/>
        <p:txBody>
          <a:bodyPr/>
          <a:lstStyle/>
          <a:p>
            <a:r>
              <a:rPr lang="en-US" dirty="0" smtClean="0"/>
              <a:t>File a utility patent for the cough monitoring device</a:t>
            </a:r>
          </a:p>
          <a:p>
            <a:r>
              <a:rPr lang="en-US" dirty="0" smtClean="0"/>
              <a:t>Apply for a registered copyright on software</a:t>
            </a:r>
          </a:p>
          <a:p>
            <a:r>
              <a:rPr lang="en-US" dirty="0" smtClean="0"/>
              <a:t>Could potentially need FDA approval</a:t>
            </a:r>
          </a:p>
          <a:p>
            <a:r>
              <a:rPr lang="en-US" dirty="0" smtClean="0"/>
              <a:t>Estimated total market size: around 950, 000 children in the United States</a:t>
            </a:r>
          </a:p>
          <a:p>
            <a:pPr lvl="1"/>
            <a:r>
              <a:rPr lang="en-US" dirty="0" smtClean="0"/>
              <a:t>Number of children with parents that might be concerned about nocturnal asthma</a:t>
            </a:r>
            <a:endParaRPr lang="en-US" dirty="0"/>
          </a:p>
          <a:p>
            <a:pPr lvl="1"/>
            <a:r>
              <a:rPr lang="en-US" dirty="0" smtClean="0"/>
              <a:t>Percentage of those families that have disposable income to afford device</a:t>
            </a:r>
          </a:p>
        </p:txBody>
      </p:sp>
    </p:spTree>
    <p:extLst>
      <p:ext uri="{BB962C8B-B14F-4D97-AF65-F5344CB8AC3E}">
        <p14:creationId xmlns:p14="http://schemas.microsoft.com/office/powerpoint/2010/main" val="30598300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486246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and Scope</a:t>
            </a:r>
            <a:endParaRPr lang="en-US" dirty="0"/>
          </a:p>
        </p:txBody>
      </p:sp>
      <p:sp>
        <p:nvSpPr>
          <p:cNvPr id="3" name="Content Placeholder 2"/>
          <p:cNvSpPr>
            <a:spLocks noGrp="1"/>
          </p:cNvSpPr>
          <p:nvPr>
            <p:ph idx="1"/>
          </p:nvPr>
        </p:nvSpPr>
        <p:spPr/>
        <p:txBody>
          <a:bodyPr/>
          <a:lstStyle/>
          <a:p>
            <a:r>
              <a:rPr lang="en-US" sz="2400" dirty="0" smtClean="0">
                <a:solidFill>
                  <a:schemeClr val="accent2"/>
                </a:solidFill>
              </a:rPr>
              <a:t>Need</a:t>
            </a:r>
            <a:r>
              <a:rPr lang="en-US" sz="2400" dirty="0" smtClean="0"/>
              <a:t>: </a:t>
            </a:r>
            <a:r>
              <a:rPr lang="en-US" sz="2400" dirty="0"/>
              <a:t>Nocturnal Asthma (NA), or a nighttime exacerbation of asthma symptoms, affects an estimated 47-75% of the several hundred million asthmatics </a:t>
            </a:r>
            <a:r>
              <a:rPr lang="en-US" sz="2400" dirty="0" smtClean="0"/>
              <a:t>worldwide. There </a:t>
            </a:r>
            <a:r>
              <a:rPr lang="en-US" sz="2400" dirty="0"/>
              <a:t>is currently no objective, home-based monitoring system for nocturnal asthma</a:t>
            </a:r>
            <a:r>
              <a:rPr lang="en-US" sz="2400" dirty="0" smtClean="0"/>
              <a:t>.</a:t>
            </a:r>
            <a:endParaRPr lang="en-US" sz="2400" dirty="0"/>
          </a:p>
          <a:p>
            <a:endParaRPr lang="en-US" sz="2400" dirty="0"/>
          </a:p>
          <a:p>
            <a:r>
              <a:rPr lang="en-US" sz="2400" dirty="0" smtClean="0">
                <a:solidFill>
                  <a:schemeClr val="accent2"/>
                </a:solidFill>
              </a:rPr>
              <a:t>Scope:</a:t>
            </a:r>
            <a:r>
              <a:rPr lang="en-US" sz="2400" dirty="0" smtClean="0"/>
              <a:t> To build a </a:t>
            </a:r>
            <a:r>
              <a:rPr lang="en-US" sz="2400" dirty="0"/>
              <a:t>commercial, home-based device capable of continuously monitoring symptoms and alerting parents or caregivers if intervention may be required (i.e. during an asthma exacerbation). </a:t>
            </a:r>
            <a:endParaRPr lang="en-US" sz="2400" dirty="0" smtClean="0">
              <a:solidFill>
                <a:schemeClr val="accent2"/>
              </a:solidFill>
            </a:endParaRPr>
          </a:p>
          <a:p>
            <a:endParaRPr lang="en-US" dirty="0"/>
          </a:p>
        </p:txBody>
      </p:sp>
    </p:spTree>
    <p:extLst>
      <p:ext uri="{BB962C8B-B14F-4D97-AF65-F5344CB8AC3E}">
        <p14:creationId xmlns:p14="http://schemas.microsoft.com/office/powerpoint/2010/main" val="17842938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Requirements</a:t>
            </a:r>
            <a:endParaRPr lang="en-US" dirty="0"/>
          </a:p>
        </p:txBody>
      </p:sp>
      <p:sp>
        <p:nvSpPr>
          <p:cNvPr id="3" name="Content Placeholder 2"/>
          <p:cNvSpPr>
            <a:spLocks noGrp="1"/>
          </p:cNvSpPr>
          <p:nvPr>
            <p:ph idx="1"/>
          </p:nvPr>
        </p:nvSpPr>
        <p:spPr>
          <a:xfrm>
            <a:off x="5676901" y="1845734"/>
            <a:ext cx="5610224" cy="4023360"/>
          </a:xfrm>
        </p:spPr>
        <p:txBody>
          <a:bodyPr/>
          <a:lstStyle/>
          <a:p>
            <a:pPr marL="0" indent="0">
              <a:buNone/>
            </a:pPr>
            <a:r>
              <a:rPr lang="en-US" b="1" dirty="0" smtClean="0"/>
              <a:t>Prototype parts list:</a:t>
            </a:r>
          </a:p>
          <a:p>
            <a:pPr marL="457200" indent="-457200">
              <a:buFont typeface="+mj-lt"/>
              <a:buAutoNum type="arabicPeriod"/>
            </a:pPr>
            <a:r>
              <a:rPr lang="en-US" dirty="0" smtClean="0"/>
              <a:t>Raspberry Pi 512 B+ 512 MB  ------------ $35</a:t>
            </a:r>
          </a:p>
          <a:p>
            <a:pPr marL="457200" indent="-457200">
              <a:buFont typeface="+mj-lt"/>
              <a:buAutoNum type="arabicPeriod"/>
            </a:pPr>
            <a:r>
              <a:rPr lang="en-US" dirty="0" smtClean="0"/>
              <a:t>Microsoft LifeCam Cinema Webcam --- $60</a:t>
            </a:r>
          </a:p>
          <a:p>
            <a:pPr marL="457200" indent="-457200">
              <a:buFont typeface="+mj-lt"/>
              <a:buAutoNum type="arabicPeriod"/>
            </a:pPr>
            <a:r>
              <a:rPr lang="en-US" dirty="0" err="1" smtClean="0"/>
              <a:t>Adafruit</a:t>
            </a:r>
            <a:r>
              <a:rPr lang="en-US" dirty="0" smtClean="0"/>
              <a:t> 4 digit 7 segment display ------ $15</a:t>
            </a:r>
          </a:p>
          <a:p>
            <a:pPr marL="457200" indent="-457200">
              <a:buFont typeface="+mj-lt"/>
              <a:buAutoNum type="arabicPeriod"/>
            </a:pPr>
            <a:r>
              <a:rPr lang="en-US" dirty="0" smtClean="0"/>
              <a:t>White LED and Red LED -------------------- negligible</a:t>
            </a:r>
          </a:p>
          <a:p>
            <a:pPr marL="457200" indent="-457200">
              <a:buFont typeface="+mj-lt"/>
              <a:buAutoNum type="arabicPeriod"/>
            </a:pPr>
            <a:r>
              <a:rPr lang="en-US" dirty="0" smtClean="0"/>
              <a:t>3D printed ABS plastic enclosure -------- negligible</a:t>
            </a:r>
          </a:p>
          <a:p>
            <a:pPr marL="0" indent="0">
              <a:buNone/>
            </a:pPr>
            <a:endParaRPr lang="en-US" dirty="0" smtClean="0"/>
          </a:p>
          <a:p>
            <a:pPr marL="0" indent="0">
              <a:buNone/>
            </a:pPr>
            <a:r>
              <a:rPr lang="en-US" b="1" dirty="0" smtClean="0"/>
              <a:t>Total cost: </a:t>
            </a:r>
            <a:r>
              <a:rPr lang="en-US" dirty="0" smtClean="0"/>
              <a:t>$110</a:t>
            </a:r>
          </a:p>
          <a:p>
            <a:pPr marL="457200" indent="-457200">
              <a:buFont typeface="+mj-lt"/>
              <a:buAutoNum type="arabicPeriod"/>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44755899"/>
              </p:ext>
            </p:extLst>
          </p:nvPr>
        </p:nvGraphicFramePr>
        <p:xfrm>
          <a:off x="1097280" y="1935480"/>
          <a:ext cx="4141470" cy="4116077"/>
        </p:xfrm>
        <a:graphic>
          <a:graphicData uri="http://schemas.openxmlformats.org/drawingml/2006/table">
            <a:tbl>
              <a:tblPr firstRow="1" firstCol="1" bandRow="1">
                <a:tableStyleId>{5C22544A-7EE6-4342-B048-85BDC9FD1C3A}</a:tableStyleId>
              </a:tblPr>
              <a:tblGrid>
                <a:gridCol w="2253035"/>
                <a:gridCol w="1888435"/>
              </a:tblGrid>
              <a:tr h="192622">
                <a:tc>
                  <a:txBody>
                    <a:bodyPr/>
                    <a:lstStyle/>
                    <a:p>
                      <a:r>
                        <a:rPr lang="en-US" sz="1200" b="1" dirty="0">
                          <a:effectLst/>
                        </a:rPr>
                        <a:t>Hardware specifications</a:t>
                      </a:r>
                      <a:endParaRPr lang="en-US" sz="1200" b="1" dirty="0">
                        <a:effectLst/>
                        <a:latin typeface="Cambria" panose="02040503050406030204" pitchFamily="18" charset="0"/>
                      </a:endParaRPr>
                    </a:p>
                  </a:txBody>
                  <a:tcPr marL="68580" marR="68580" marT="0" marB="0"/>
                </a:tc>
                <a:tc>
                  <a:txBody>
                    <a:bodyPr/>
                    <a:lstStyle/>
                    <a:p>
                      <a:r>
                        <a:rPr lang="en-US" sz="1200" b="1" dirty="0">
                          <a:effectLst/>
                        </a:rPr>
                        <a:t>Metrics</a:t>
                      </a:r>
                      <a:endParaRPr lang="en-US" sz="1200" b="1" dirty="0">
                        <a:effectLst/>
                        <a:latin typeface="Cambria" panose="02040503050406030204" pitchFamily="18" charset="0"/>
                      </a:endParaRPr>
                    </a:p>
                  </a:txBody>
                  <a:tcPr marL="68580" marR="68580" marT="0" marB="0"/>
                </a:tc>
              </a:tr>
              <a:tr h="192622">
                <a:tc>
                  <a:txBody>
                    <a:bodyPr/>
                    <a:lstStyle/>
                    <a:p>
                      <a:r>
                        <a:rPr lang="en-US" sz="1200">
                          <a:effectLst/>
                        </a:rPr>
                        <a:t>Sampling rate</a:t>
                      </a:r>
                      <a:endParaRPr lang="en-US" sz="1200">
                        <a:effectLst/>
                        <a:latin typeface="Cambria" panose="02040503050406030204" pitchFamily="18" charset="0"/>
                      </a:endParaRPr>
                    </a:p>
                  </a:txBody>
                  <a:tcPr marL="68580" marR="68580" marT="0" marB="0"/>
                </a:tc>
                <a:tc>
                  <a:txBody>
                    <a:bodyPr/>
                    <a:lstStyle/>
                    <a:p>
                      <a:r>
                        <a:rPr lang="en-US" sz="1200">
                          <a:effectLst/>
                        </a:rPr>
                        <a:t>44,100 samples/second</a:t>
                      </a:r>
                      <a:endParaRPr lang="en-US" sz="1200">
                        <a:effectLst/>
                        <a:latin typeface="Cambria" panose="02040503050406030204" pitchFamily="18" charset="0"/>
                      </a:endParaRPr>
                    </a:p>
                  </a:txBody>
                  <a:tcPr marL="68580" marR="68580" marT="0" marB="0"/>
                </a:tc>
              </a:tr>
              <a:tr h="321308">
                <a:tc>
                  <a:txBody>
                    <a:bodyPr/>
                    <a:lstStyle/>
                    <a:p>
                      <a:r>
                        <a:rPr lang="en-US" sz="1200">
                          <a:effectLst/>
                        </a:rPr>
                        <a:t>Recorded audio frequency range</a:t>
                      </a:r>
                      <a:endParaRPr lang="en-US" sz="1200">
                        <a:effectLst/>
                        <a:latin typeface="Cambria" panose="02040503050406030204" pitchFamily="18" charset="0"/>
                      </a:endParaRPr>
                    </a:p>
                  </a:txBody>
                  <a:tcPr marL="68580" marR="68580" marT="0" marB="0"/>
                </a:tc>
                <a:tc>
                  <a:txBody>
                    <a:bodyPr/>
                    <a:lstStyle/>
                    <a:p>
                      <a:r>
                        <a:rPr lang="en-US" sz="1200" dirty="0">
                          <a:effectLst/>
                        </a:rPr>
                        <a:t>Up to 20 kHz</a:t>
                      </a:r>
                      <a:endParaRPr lang="en-US" sz="1200" dirty="0">
                        <a:effectLst/>
                        <a:latin typeface="Cambria" panose="02040503050406030204" pitchFamily="18" charset="0"/>
                      </a:endParaRPr>
                    </a:p>
                  </a:txBody>
                  <a:tcPr marL="68580" marR="68580" marT="0" marB="0"/>
                </a:tc>
              </a:tr>
              <a:tr h="321308">
                <a:tc>
                  <a:txBody>
                    <a:bodyPr/>
                    <a:lstStyle/>
                    <a:p>
                      <a:r>
                        <a:rPr lang="en-US" sz="1200" dirty="0">
                          <a:effectLst/>
                        </a:rPr>
                        <a:t>Minimum single core CPU </a:t>
                      </a:r>
                      <a:r>
                        <a:rPr lang="en-US" sz="1200" dirty="0" smtClean="0">
                          <a:effectLst/>
                        </a:rPr>
                        <a:t>speed</a:t>
                      </a:r>
                      <a:endParaRPr lang="en-US" sz="1200" dirty="0">
                        <a:effectLst/>
                        <a:latin typeface="Cambria" panose="02040503050406030204" pitchFamily="18" charset="0"/>
                      </a:endParaRPr>
                    </a:p>
                  </a:txBody>
                  <a:tcPr marL="68580" marR="68580" marT="0" marB="0"/>
                </a:tc>
                <a:tc>
                  <a:txBody>
                    <a:bodyPr/>
                    <a:lstStyle/>
                    <a:p>
                      <a:r>
                        <a:rPr lang="en-US" sz="1200">
                          <a:effectLst/>
                        </a:rPr>
                        <a:t>400 MHz</a:t>
                      </a:r>
                      <a:endParaRPr lang="en-US" sz="1200">
                        <a:effectLst/>
                        <a:latin typeface="Cambria" panose="02040503050406030204" pitchFamily="18" charset="0"/>
                      </a:endParaRPr>
                    </a:p>
                  </a:txBody>
                  <a:tcPr marL="68580" marR="68580" marT="0" marB="0"/>
                </a:tc>
              </a:tr>
              <a:tr h="192622">
                <a:tc>
                  <a:txBody>
                    <a:bodyPr/>
                    <a:lstStyle/>
                    <a:p>
                      <a:r>
                        <a:rPr lang="en-US" sz="1200">
                          <a:effectLst/>
                        </a:rPr>
                        <a:t>Minimum SDRAM size*</a:t>
                      </a:r>
                      <a:endParaRPr lang="en-US" sz="1200">
                        <a:effectLst/>
                        <a:latin typeface="Cambria" panose="02040503050406030204" pitchFamily="18" charset="0"/>
                      </a:endParaRPr>
                    </a:p>
                  </a:txBody>
                  <a:tcPr marL="68580" marR="68580" marT="0" marB="0"/>
                </a:tc>
                <a:tc>
                  <a:txBody>
                    <a:bodyPr/>
                    <a:lstStyle/>
                    <a:p>
                      <a:r>
                        <a:rPr lang="en-US" sz="1200">
                          <a:effectLst/>
                        </a:rPr>
                        <a:t>512 MB</a:t>
                      </a:r>
                      <a:endParaRPr lang="en-US" sz="1200">
                        <a:effectLst/>
                        <a:latin typeface="Cambria" panose="02040503050406030204" pitchFamily="18" charset="0"/>
                      </a:endParaRPr>
                    </a:p>
                  </a:txBody>
                  <a:tcPr marL="68580" marR="68580" marT="0" marB="0"/>
                </a:tc>
              </a:tr>
              <a:tr h="321308">
                <a:tc>
                  <a:txBody>
                    <a:bodyPr/>
                    <a:lstStyle/>
                    <a:p>
                      <a:r>
                        <a:rPr lang="en-US" sz="1200" dirty="0">
                          <a:effectLst/>
                        </a:rPr>
                        <a:t>Minimum SDRAM read/write </a:t>
                      </a:r>
                      <a:r>
                        <a:rPr lang="en-US" sz="1200" dirty="0" smtClean="0">
                          <a:effectLst/>
                        </a:rPr>
                        <a:t>speed</a:t>
                      </a:r>
                      <a:endParaRPr lang="en-US" sz="1200" dirty="0">
                        <a:effectLst/>
                        <a:latin typeface="Cambria" panose="02040503050406030204" pitchFamily="18" charset="0"/>
                      </a:endParaRPr>
                    </a:p>
                  </a:txBody>
                  <a:tcPr marL="68580" marR="68580" marT="0" marB="0"/>
                </a:tc>
                <a:tc>
                  <a:txBody>
                    <a:bodyPr/>
                    <a:lstStyle/>
                    <a:p>
                      <a:r>
                        <a:rPr lang="en-US" sz="1200">
                          <a:effectLst/>
                        </a:rPr>
                        <a:t>400 MHz</a:t>
                      </a:r>
                      <a:endParaRPr lang="en-US" sz="1200">
                        <a:effectLst/>
                        <a:latin typeface="Cambria" panose="02040503050406030204" pitchFamily="18" charset="0"/>
                      </a:endParaRPr>
                    </a:p>
                  </a:txBody>
                  <a:tcPr marL="68580" marR="68580" marT="0" marB="0"/>
                </a:tc>
              </a:tr>
              <a:tr h="293219">
                <a:tc>
                  <a:txBody>
                    <a:bodyPr/>
                    <a:lstStyle/>
                    <a:p>
                      <a:r>
                        <a:rPr lang="en-US" sz="1200">
                          <a:effectLst/>
                        </a:rPr>
                        <a:t>Power supply requirements</a:t>
                      </a:r>
                      <a:endParaRPr lang="en-US" sz="1200">
                        <a:effectLst/>
                        <a:latin typeface="Cambria" panose="02040503050406030204" pitchFamily="18" charset="0"/>
                      </a:endParaRPr>
                    </a:p>
                  </a:txBody>
                  <a:tcPr marL="68580" marR="68580" marT="0" marB="0"/>
                </a:tc>
                <a:tc>
                  <a:txBody>
                    <a:bodyPr/>
                    <a:lstStyle/>
                    <a:p>
                      <a:r>
                        <a:rPr lang="en-US" sz="1200">
                          <a:effectLst/>
                        </a:rPr>
                        <a:t>3W - 10 W at 5 V</a:t>
                      </a:r>
                      <a:endParaRPr lang="en-US" sz="1200">
                        <a:effectLst/>
                        <a:latin typeface="Cambria" panose="02040503050406030204" pitchFamily="18" charset="0"/>
                      </a:endParaRPr>
                    </a:p>
                  </a:txBody>
                  <a:tcPr marL="68580" marR="68580" marT="0" marB="0"/>
                </a:tc>
              </a:tr>
              <a:tr h="321308">
                <a:tc>
                  <a:txBody>
                    <a:bodyPr/>
                    <a:lstStyle/>
                    <a:p>
                      <a:r>
                        <a:rPr lang="en-US" sz="1200">
                          <a:effectLst/>
                        </a:rPr>
                        <a:t>Transmitter open field range</a:t>
                      </a:r>
                      <a:endParaRPr lang="en-US" sz="1200">
                        <a:effectLst/>
                        <a:latin typeface="Cambria" panose="02040503050406030204" pitchFamily="18" charset="0"/>
                      </a:endParaRPr>
                    </a:p>
                  </a:txBody>
                  <a:tcPr marL="68580" marR="68580" marT="0" marB="0"/>
                </a:tc>
                <a:tc>
                  <a:txBody>
                    <a:bodyPr/>
                    <a:lstStyle/>
                    <a:p>
                      <a:r>
                        <a:rPr lang="en-US" sz="1200">
                          <a:effectLst/>
                        </a:rPr>
                        <a:t>300 m</a:t>
                      </a:r>
                      <a:endParaRPr lang="en-US" sz="1200">
                        <a:effectLst/>
                        <a:latin typeface="Cambria" panose="02040503050406030204" pitchFamily="18" charset="0"/>
                      </a:endParaRPr>
                    </a:p>
                  </a:txBody>
                  <a:tcPr marL="68580" marR="68580" marT="0" marB="0"/>
                </a:tc>
              </a:tr>
              <a:tr h="192622">
                <a:tc>
                  <a:txBody>
                    <a:bodyPr/>
                    <a:lstStyle/>
                    <a:p>
                      <a:r>
                        <a:rPr lang="en-US" sz="1200">
                          <a:effectLst/>
                        </a:rPr>
                        <a:t>Operating noise</a:t>
                      </a:r>
                      <a:endParaRPr lang="en-US" sz="1200">
                        <a:effectLst/>
                        <a:latin typeface="Cambria" panose="02040503050406030204" pitchFamily="18" charset="0"/>
                      </a:endParaRPr>
                    </a:p>
                  </a:txBody>
                  <a:tcPr marL="68580" marR="68580" marT="0" marB="0"/>
                </a:tc>
                <a:tc>
                  <a:txBody>
                    <a:bodyPr/>
                    <a:lstStyle/>
                    <a:p>
                      <a:r>
                        <a:rPr lang="en-US" sz="1200" dirty="0">
                          <a:effectLst/>
                        </a:rPr>
                        <a:t>Below 30 dB (inaudible)</a:t>
                      </a:r>
                      <a:endParaRPr lang="en-US" sz="1200" dirty="0">
                        <a:effectLst/>
                        <a:latin typeface="Cambria" panose="02040503050406030204" pitchFamily="18" charset="0"/>
                      </a:endParaRPr>
                    </a:p>
                  </a:txBody>
                  <a:tcPr marL="68580" marR="68580" marT="0" marB="0"/>
                </a:tc>
              </a:tr>
              <a:tr h="192622">
                <a:tc>
                  <a:txBody>
                    <a:bodyPr/>
                    <a:lstStyle/>
                    <a:p>
                      <a:r>
                        <a:rPr lang="en-US" sz="1200">
                          <a:effectLst/>
                        </a:rPr>
                        <a:t>Software specifications</a:t>
                      </a:r>
                      <a:endParaRPr lang="en-US" sz="1200">
                        <a:effectLst/>
                        <a:latin typeface="Cambria" panose="02040503050406030204" pitchFamily="18" charset="0"/>
                      </a:endParaRPr>
                    </a:p>
                  </a:txBody>
                  <a:tcPr marL="68580" marR="68580" marT="0" marB="0"/>
                </a:tc>
                <a:tc>
                  <a:txBody>
                    <a:bodyPr/>
                    <a:lstStyle/>
                    <a:p>
                      <a:r>
                        <a:rPr lang="en-US" sz="1200" b="1" dirty="0">
                          <a:solidFill>
                            <a:schemeClr val="bg1"/>
                          </a:solidFill>
                          <a:effectLst/>
                        </a:rPr>
                        <a:t>Metrics</a:t>
                      </a:r>
                      <a:endParaRPr lang="en-US" sz="1200" b="1" dirty="0">
                        <a:solidFill>
                          <a:schemeClr val="bg1"/>
                        </a:solidFill>
                        <a:effectLst/>
                        <a:latin typeface="Cambria" panose="02040503050406030204" pitchFamily="18" charset="0"/>
                      </a:endParaRPr>
                    </a:p>
                  </a:txBody>
                  <a:tcPr marL="68580" marR="68580" marT="0" marB="0">
                    <a:solidFill>
                      <a:schemeClr val="accent1"/>
                    </a:solidFill>
                  </a:tcPr>
                </a:tc>
              </a:tr>
              <a:tr h="192622">
                <a:tc>
                  <a:txBody>
                    <a:bodyPr/>
                    <a:lstStyle/>
                    <a:p>
                      <a:r>
                        <a:rPr lang="en-US" sz="1200">
                          <a:effectLst/>
                        </a:rPr>
                        <a:t>Read rate</a:t>
                      </a:r>
                      <a:endParaRPr lang="en-US" sz="1200">
                        <a:effectLst/>
                        <a:latin typeface="Cambria" panose="02040503050406030204" pitchFamily="18" charset="0"/>
                      </a:endParaRPr>
                    </a:p>
                  </a:txBody>
                  <a:tcPr marL="68580" marR="68580" marT="0" marB="0"/>
                </a:tc>
                <a:tc>
                  <a:txBody>
                    <a:bodyPr/>
                    <a:lstStyle/>
                    <a:p>
                      <a:r>
                        <a:rPr lang="en-US" sz="1200">
                          <a:effectLst/>
                        </a:rPr>
                        <a:t>44,100 samples/sec</a:t>
                      </a:r>
                      <a:endParaRPr lang="en-US" sz="1200">
                        <a:effectLst/>
                        <a:latin typeface="Cambria" panose="02040503050406030204" pitchFamily="18" charset="0"/>
                      </a:endParaRPr>
                    </a:p>
                  </a:txBody>
                  <a:tcPr marL="68580" marR="68580" marT="0" marB="0"/>
                </a:tc>
              </a:tr>
              <a:tr h="293219">
                <a:tc>
                  <a:txBody>
                    <a:bodyPr/>
                    <a:lstStyle/>
                    <a:p>
                      <a:r>
                        <a:rPr lang="en-US" sz="1200">
                          <a:effectLst/>
                        </a:rPr>
                        <a:t>Allowable processing delay</a:t>
                      </a:r>
                      <a:endParaRPr lang="en-US" sz="1200">
                        <a:effectLst/>
                        <a:latin typeface="Cambria" panose="02040503050406030204" pitchFamily="18" charset="0"/>
                      </a:endParaRPr>
                    </a:p>
                  </a:txBody>
                  <a:tcPr marL="68580" marR="68580" marT="0" marB="0"/>
                </a:tc>
                <a:tc>
                  <a:txBody>
                    <a:bodyPr/>
                    <a:lstStyle/>
                    <a:p>
                      <a:r>
                        <a:rPr lang="en-US" sz="1200">
                          <a:effectLst/>
                        </a:rPr>
                        <a:t>Less than 50 ms</a:t>
                      </a:r>
                      <a:endParaRPr lang="en-US" sz="1200">
                        <a:effectLst/>
                        <a:latin typeface="Cambria" panose="02040503050406030204" pitchFamily="18" charset="0"/>
                      </a:endParaRPr>
                    </a:p>
                  </a:txBody>
                  <a:tcPr marL="68580" marR="68580" marT="0" marB="0"/>
                </a:tc>
              </a:tr>
              <a:tr h="321308">
                <a:tc>
                  <a:txBody>
                    <a:bodyPr/>
                    <a:lstStyle/>
                    <a:p>
                      <a:r>
                        <a:rPr lang="en-US" sz="1200">
                          <a:effectLst/>
                        </a:rPr>
                        <a:t>Computations</a:t>
                      </a:r>
                      <a:endParaRPr lang="en-US" sz="1200">
                        <a:effectLst/>
                        <a:latin typeface="Cambria" panose="02040503050406030204" pitchFamily="18" charset="0"/>
                      </a:endParaRPr>
                    </a:p>
                  </a:txBody>
                  <a:tcPr marL="68580" marR="68580" marT="0" marB="0"/>
                </a:tc>
                <a:tc>
                  <a:txBody>
                    <a:bodyPr/>
                    <a:lstStyle/>
                    <a:p>
                      <a:r>
                        <a:rPr lang="en-US" sz="1200">
                          <a:effectLst/>
                        </a:rPr>
                        <a:t>Must perform Fast Fourier Transforms</a:t>
                      </a:r>
                      <a:endParaRPr lang="en-US" sz="1200">
                        <a:effectLst/>
                        <a:latin typeface="Cambria" panose="02040503050406030204" pitchFamily="18" charset="0"/>
                      </a:endParaRPr>
                    </a:p>
                  </a:txBody>
                  <a:tcPr marL="68580" marR="68580" marT="0" marB="0"/>
                </a:tc>
              </a:tr>
              <a:tr h="192622">
                <a:tc>
                  <a:txBody>
                    <a:bodyPr/>
                    <a:lstStyle/>
                    <a:p>
                      <a:r>
                        <a:rPr lang="en-US" sz="1200">
                          <a:effectLst/>
                        </a:rPr>
                        <a:t>Enclosure specifications</a:t>
                      </a:r>
                      <a:endParaRPr lang="en-US" sz="1200">
                        <a:effectLst/>
                        <a:latin typeface="Cambria" panose="02040503050406030204" pitchFamily="18" charset="0"/>
                      </a:endParaRPr>
                    </a:p>
                  </a:txBody>
                  <a:tcPr marL="68580" marR="68580" marT="0" marB="0"/>
                </a:tc>
                <a:tc>
                  <a:txBody>
                    <a:bodyPr/>
                    <a:lstStyle/>
                    <a:p>
                      <a:r>
                        <a:rPr lang="en-US" sz="1200" b="1" dirty="0">
                          <a:solidFill>
                            <a:schemeClr val="bg1"/>
                          </a:solidFill>
                          <a:effectLst/>
                        </a:rPr>
                        <a:t>Metrics</a:t>
                      </a:r>
                      <a:endParaRPr lang="en-US" sz="1200" b="1" dirty="0">
                        <a:solidFill>
                          <a:schemeClr val="bg1"/>
                        </a:solidFill>
                        <a:effectLst/>
                        <a:latin typeface="Cambria" panose="02040503050406030204" pitchFamily="18" charset="0"/>
                      </a:endParaRPr>
                    </a:p>
                  </a:txBody>
                  <a:tcPr marL="68580" marR="68580" marT="0" marB="0">
                    <a:solidFill>
                      <a:schemeClr val="accent1"/>
                    </a:solidFill>
                  </a:tcPr>
                </a:tc>
              </a:tr>
              <a:tr h="293219">
                <a:tc>
                  <a:txBody>
                    <a:bodyPr/>
                    <a:lstStyle/>
                    <a:p>
                      <a:r>
                        <a:rPr lang="en-US" sz="1200">
                          <a:effectLst/>
                        </a:rPr>
                        <a:t>Length x width x depth</a:t>
                      </a:r>
                      <a:endParaRPr lang="en-US" sz="1200">
                        <a:effectLst/>
                        <a:latin typeface="Cambria" panose="02040503050406030204" pitchFamily="18" charset="0"/>
                      </a:endParaRPr>
                    </a:p>
                  </a:txBody>
                  <a:tcPr marL="68580" marR="68580" marT="0" marB="0"/>
                </a:tc>
                <a:tc>
                  <a:txBody>
                    <a:bodyPr/>
                    <a:lstStyle/>
                    <a:p>
                      <a:r>
                        <a:rPr lang="en-US" sz="1200">
                          <a:effectLst/>
                        </a:rPr>
                        <a:t>113 mm x 97 mm x 58 mm</a:t>
                      </a:r>
                      <a:endParaRPr lang="en-US" sz="1200">
                        <a:effectLst/>
                        <a:latin typeface="Cambria" panose="02040503050406030204" pitchFamily="18" charset="0"/>
                      </a:endParaRPr>
                    </a:p>
                  </a:txBody>
                  <a:tcPr marL="68580" marR="68580" marT="0" marB="0"/>
                </a:tc>
              </a:tr>
              <a:tr h="192622">
                <a:tc>
                  <a:txBody>
                    <a:bodyPr/>
                    <a:lstStyle/>
                    <a:p>
                      <a:r>
                        <a:rPr lang="en-US" sz="1200" dirty="0">
                          <a:effectLst/>
                        </a:rPr>
                        <a:t>Weight (prototype)</a:t>
                      </a:r>
                      <a:endParaRPr lang="en-US" sz="1200" dirty="0">
                        <a:effectLst/>
                        <a:latin typeface="Cambria" panose="02040503050406030204" pitchFamily="18" charset="0"/>
                      </a:endParaRPr>
                    </a:p>
                  </a:txBody>
                  <a:tcPr marL="68580" marR="68580" marT="0" marB="0"/>
                </a:tc>
                <a:tc>
                  <a:txBody>
                    <a:bodyPr/>
                    <a:lstStyle/>
                    <a:p>
                      <a:r>
                        <a:rPr lang="en-US" sz="1200" dirty="0">
                          <a:effectLst/>
                        </a:rPr>
                        <a:t>240 g</a:t>
                      </a:r>
                      <a:endParaRPr lang="en-US" sz="1200" dirty="0">
                        <a:effectLst/>
                        <a:latin typeface="Cambria" panose="02040503050406030204" pitchFamily="18" charset="0"/>
                      </a:endParaRPr>
                    </a:p>
                  </a:txBody>
                  <a:tcPr marL="68580" marR="68580" marT="0" marB="0"/>
                </a:tc>
              </a:tr>
            </a:tbl>
          </a:graphicData>
        </a:graphic>
      </p:graphicFrame>
    </p:spTree>
    <p:extLst>
      <p:ext uri="{BB962C8B-B14F-4D97-AF65-F5344CB8AC3E}">
        <p14:creationId xmlns:p14="http://schemas.microsoft.com/office/powerpoint/2010/main" val="4569718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262795" cy="1450757"/>
          </a:xfrm>
        </p:spPr>
        <p:txBody>
          <a:bodyPr/>
          <a:lstStyle/>
          <a:p>
            <a:r>
              <a:rPr lang="en-US" dirty="0" smtClean="0"/>
              <a:t>Specific Details: clock speeds and run time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8358596"/>
              </p:ext>
            </p:extLst>
          </p:nvPr>
        </p:nvGraphicFramePr>
        <p:xfrm>
          <a:off x="1190308" y="1830705"/>
          <a:ext cx="4867592" cy="4035829"/>
        </p:xfrm>
        <a:graphic>
          <a:graphicData uri="http://schemas.openxmlformats.org/drawingml/2006/table">
            <a:tbl>
              <a:tblPr firstRow="1" firstCol="1" bandRow="1">
                <a:tableStyleId>{5C22544A-7EE6-4342-B048-85BDC9FD1C3A}</a:tableStyleId>
              </a:tblPr>
              <a:tblGrid>
                <a:gridCol w="1171892"/>
                <a:gridCol w="762000"/>
                <a:gridCol w="850900"/>
                <a:gridCol w="749300"/>
                <a:gridCol w="1333500"/>
              </a:tblGrid>
              <a:tr h="360911">
                <a:tc>
                  <a:txBody>
                    <a:bodyPr/>
                    <a:lstStyle/>
                    <a:p>
                      <a:r>
                        <a:rPr lang="en-US" sz="1400" dirty="0">
                          <a:effectLst/>
                        </a:rPr>
                        <a:t>Name</a:t>
                      </a:r>
                      <a:endParaRPr lang="en-US" sz="1400" dirty="0">
                        <a:effectLst/>
                        <a:latin typeface="Cambria" panose="02040503050406030204" pitchFamily="18" charset="0"/>
                      </a:endParaRPr>
                    </a:p>
                  </a:txBody>
                  <a:tcPr marL="68580" marR="68580" marT="0" marB="0"/>
                </a:tc>
                <a:tc>
                  <a:txBody>
                    <a:bodyPr/>
                    <a:lstStyle/>
                    <a:p>
                      <a:r>
                        <a:rPr lang="en-US" sz="1400">
                          <a:effectLst/>
                        </a:rPr>
                        <a:t>CPU (MHz)</a:t>
                      </a:r>
                      <a:endParaRPr lang="en-US" sz="1400">
                        <a:effectLst/>
                        <a:latin typeface="Cambria" panose="02040503050406030204" pitchFamily="18" charset="0"/>
                      </a:endParaRPr>
                    </a:p>
                  </a:txBody>
                  <a:tcPr marL="68580" marR="68580" marT="0" marB="0"/>
                </a:tc>
                <a:tc>
                  <a:txBody>
                    <a:bodyPr/>
                    <a:lstStyle/>
                    <a:p>
                      <a:r>
                        <a:rPr lang="en-US" sz="1400">
                          <a:effectLst/>
                        </a:rPr>
                        <a:t>GPU (MHz)</a:t>
                      </a:r>
                      <a:endParaRPr lang="en-US" sz="1400">
                        <a:effectLst/>
                        <a:latin typeface="Cambria" panose="02040503050406030204" pitchFamily="18" charset="0"/>
                      </a:endParaRPr>
                    </a:p>
                  </a:txBody>
                  <a:tcPr marL="68580" marR="68580" marT="0" marB="0"/>
                </a:tc>
                <a:tc>
                  <a:txBody>
                    <a:bodyPr/>
                    <a:lstStyle/>
                    <a:p>
                      <a:r>
                        <a:rPr lang="en-US" sz="1400">
                          <a:effectLst/>
                        </a:rPr>
                        <a:t>SDRAM (MHz)</a:t>
                      </a:r>
                      <a:endParaRPr lang="en-US" sz="1400">
                        <a:effectLst/>
                        <a:latin typeface="Cambria" panose="02040503050406030204" pitchFamily="18" charset="0"/>
                      </a:endParaRPr>
                    </a:p>
                  </a:txBody>
                  <a:tcPr marL="68580" marR="68580" marT="0" marB="0"/>
                </a:tc>
                <a:tc>
                  <a:txBody>
                    <a:bodyPr/>
                    <a:lstStyle/>
                    <a:p>
                      <a:r>
                        <a:rPr lang="en-US" sz="1400">
                          <a:effectLst/>
                        </a:rPr>
                        <a:t>Run success</a:t>
                      </a:r>
                      <a:endParaRPr lang="en-US" sz="1400">
                        <a:effectLst/>
                        <a:latin typeface="Cambria" panose="02040503050406030204" pitchFamily="18" charset="0"/>
                      </a:endParaRPr>
                    </a:p>
                  </a:txBody>
                  <a:tcPr marL="68580" marR="68580" marT="0" marB="0"/>
                </a:tc>
              </a:tr>
              <a:tr h="360911">
                <a:tc>
                  <a:txBody>
                    <a:bodyPr/>
                    <a:lstStyle/>
                    <a:p>
                      <a:r>
                        <a:rPr lang="en-US" sz="1400">
                          <a:effectLst/>
                        </a:rPr>
                        <a:t>Underclock 1</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dirty="0">
                          <a:effectLst/>
                        </a:rPr>
                        <a:t>No</a:t>
                      </a:r>
                      <a:endParaRPr lang="en-US" sz="1400" dirty="0">
                        <a:effectLst/>
                        <a:latin typeface="Cambria" panose="02040503050406030204" pitchFamily="18" charset="0"/>
                      </a:endParaRPr>
                    </a:p>
                  </a:txBody>
                  <a:tcPr marL="68580" marR="68580" marT="0" marB="0"/>
                </a:tc>
              </a:tr>
              <a:tr h="360911">
                <a:tc>
                  <a:txBody>
                    <a:bodyPr/>
                    <a:lstStyle/>
                    <a:p>
                      <a:r>
                        <a:rPr lang="en-US" sz="1400">
                          <a:effectLst/>
                        </a:rPr>
                        <a:t>Underclock 2</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a:effectLst/>
                        </a:rPr>
                        <a:t>400</a:t>
                      </a:r>
                      <a:endParaRPr lang="en-US" sz="1400">
                        <a:effectLst/>
                        <a:latin typeface="Cambria" panose="02040503050406030204" pitchFamily="18" charset="0"/>
                      </a:endParaRPr>
                    </a:p>
                  </a:txBody>
                  <a:tcPr marL="68580" marR="68580" marT="0" marB="0"/>
                </a:tc>
                <a:tc>
                  <a:txBody>
                    <a:bodyPr/>
                    <a:lstStyle/>
                    <a:p>
                      <a:r>
                        <a:rPr lang="en-US" sz="1400">
                          <a:effectLst/>
                        </a:rPr>
                        <a:t>No</a:t>
                      </a:r>
                      <a:endParaRPr lang="en-US" sz="1400">
                        <a:effectLst/>
                        <a:latin typeface="Cambria" panose="02040503050406030204" pitchFamily="18" charset="0"/>
                      </a:endParaRPr>
                    </a:p>
                  </a:txBody>
                  <a:tcPr marL="68580" marR="68580" marT="0" marB="0"/>
                </a:tc>
              </a:tr>
              <a:tr h="360911">
                <a:tc>
                  <a:txBody>
                    <a:bodyPr/>
                    <a:lstStyle/>
                    <a:p>
                      <a:r>
                        <a:rPr lang="en-US" sz="1400">
                          <a:effectLst/>
                        </a:rPr>
                        <a:t>Underclock 3</a:t>
                      </a:r>
                      <a:endParaRPr lang="en-US" sz="1400">
                        <a:effectLst/>
                        <a:latin typeface="Cambria" panose="02040503050406030204" pitchFamily="18" charset="0"/>
                      </a:endParaRPr>
                    </a:p>
                  </a:txBody>
                  <a:tcPr marL="68580" marR="68580" marT="0" marB="0"/>
                </a:tc>
                <a:tc>
                  <a:txBody>
                    <a:bodyPr/>
                    <a:lstStyle/>
                    <a:p>
                      <a:r>
                        <a:rPr lang="en-US" sz="1400" dirty="0">
                          <a:effectLst/>
                        </a:rPr>
                        <a:t>400</a:t>
                      </a:r>
                      <a:endParaRPr lang="en-US" sz="1400" dirty="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a:effectLst/>
                        </a:rPr>
                        <a:t>No</a:t>
                      </a:r>
                      <a:endParaRPr lang="en-US" sz="1400">
                        <a:effectLst/>
                        <a:latin typeface="Cambria" panose="02040503050406030204" pitchFamily="18" charset="0"/>
                      </a:endParaRPr>
                    </a:p>
                  </a:txBody>
                  <a:tcPr marL="68580" marR="68580" marT="0" marB="0"/>
                </a:tc>
              </a:tr>
              <a:tr h="360911">
                <a:tc>
                  <a:txBody>
                    <a:bodyPr/>
                    <a:lstStyle/>
                    <a:p>
                      <a:r>
                        <a:rPr lang="en-US" sz="1400">
                          <a:effectLst/>
                        </a:rPr>
                        <a:t>Underclock 4</a:t>
                      </a:r>
                      <a:endParaRPr lang="en-US" sz="1400">
                        <a:effectLst/>
                        <a:latin typeface="Cambria" panose="02040503050406030204" pitchFamily="18" charset="0"/>
                      </a:endParaRPr>
                    </a:p>
                  </a:txBody>
                  <a:tcPr marL="68580" marR="68580" marT="0" marB="0"/>
                </a:tc>
                <a:tc>
                  <a:txBody>
                    <a:bodyPr/>
                    <a:lstStyle/>
                    <a:p>
                      <a:r>
                        <a:rPr lang="en-US" sz="1400">
                          <a:effectLst/>
                        </a:rPr>
                        <a:t>300</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dirty="0">
                          <a:effectLst/>
                        </a:rPr>
                        <a:t>300</a:t>
                      </a:r>
                      <a:endParaRPr lang="en-US" sz="1400" dirty="0">
                        <a:effectLst/>
                        <a:latin typeface="Cambria" panose="02040503050406030204" pitchFamily="18" charset="0"/>
                      </a:endParaRPr>
                    </a:p>
                  </a:txBody>
                  <a:tcPr marL="68580" marR="68580" marT="0" marB="0"/>
                </a:tc>
                <a:tc>
                  <a:txBody>
                    <a:bodyPr/>
                    <a:lstStyle/>
                    <a:p>
                      <a:r>
                        <a:rPr lang="en-US" sz="1400" dirty="0">
                          <a:effectLst/>
                        </a:rPr>
                        <a:t>Error during run</a:t>
                      </a:r>
                      <a:endParaRPr lang="en-US" sz="1400" dirty="0">
                        <a:effectLst/>
                        <a:latin typeface="Cambria" panose="02040503050406030204" pitchFamily="18" charset="0"/>
                      </a:endParaRPr>
                    </a:p>
                  </a:txBody>
                  <a:tcPr marL="68580" marR="68580" marT="0" marB="0"/>
                </a:tc>
              </a:tr>
              <a:tr h="360911">
                <a:tc>
                  <a:txBody>
                    <a:bodyPr/>
                    <a:lstStyle/>
                    <a:p>
                      <a:r>
                        <a:rPr lang="en-US" sz="1400">
                          <a:effectLst/>
                        </a:rPr>
                        <a:t>Underclock 5</a:t>
                      </a:r>
                      <a:endParaRPr lang="en-US" sz="1400">
                        <a:effectLst/>
                        <a:latin typeface="Cambria" panose="02040503050406030204" pitchFamily="18" charset="0"/>
                      </a:endParaRPr>
                    </a:p>
                  </a:txBody>
                  <a:tcPr marL="68580" marR="68580" marT="0" marB="0"/>
                </a:tc>
                <a:tc>
                  <a:txBody>
                    <a:bodyPr/>
                    <a:lstStyle/>
                    <a:p>
                      <a:r>
                        <a:rPr lang="en-US" sz="1400">
                          <a:effectLst/>
                        </a:rPr>
                        <a:t>400</a:t>
                      </a:r>
                      <a:endParaRPr lang="en-US" sz="1400">
                        <a:effectLst/>
                        <a:latin typeface="Cambria" panose="02040503050406030204" pitchFamily="18" charset="0"/>
                      </a:endParaRPr>
                    </a:p>
                  </a:txBody>
                  <a:tcPr marL="68580" marR="68580" marT="0" marB="0"/>
                </a:tc>
                <a:tc>
                  <a:txBody>
                    <a:bodyPr/>
                    <a:lstStyle/>
                    <a:p>
                      <a:r>
                        <a:rPr lang="en-US" sz="1400">
                          <a:effectLst/>
                        </a:rPr>
                        <a:t>200</a:t>
                      </a:r>
                      <a:endParaRPr lang="en-US" sz="1400">
                        <a:effectLst/>
                        <a:latin typeface="Cambria" panose="02040503050406030204" pitchFamily="18" charset="0"/>
                      </a:endParaRPr>
                    </a:p>
                  </a:txBody>
                  <a:tcPr marL="68580" marR="68580" marT="0" marB="0"/>
                </a:tc>
                <a:tc>
                  <a:txBody>
                    <a:bodyPr/>
                    <a:lstStyle/>
                    <a:p>
                      <a:r>
                        <a:rPr lang="en-US" sz="1400">
                          <a:effectLst/>
                        </a:rPr>
                        <a:t>400</a:t>
                      </a:r>
                      <a:endParaRPr lang="en-US" sz="1400">
                        <a:effectLst/>
                        <a:latin typeface="Cambria" panose="02040503050406030204" pitchFamily="18" charset="0"/>
                      </a:endParaRPr>
                    </a:p>
                  </a:txBody>
                  <a:tcPr marL="68580" marR="68580" marT="0" marB="0"/>
                </a:tc>
                <a:tc>
                  <a:txBody>
                    <a:bodyPr/>
                    <a:lstStyle/>
                    <a:p>
                      <a:r>
                        <a:rPr lang="en-US" sz="1400">
                          <a:effectLst/>
                        </a:rPr>
                        <a:t>Yes</a:t>
                      </a:r>
                      <a:endParaRPr lang="en-US" sz="1400">
                        <a:effectLst/>
                        <a:latin typeface="Cambria" panose="02040503050406030204" pitchFamily="18" charset="0"/>
                      </a:endParaRPr>
                    </a:p>
                  </a:txBody>
                  <a:tcPr marL="68580" marR="68580" marT="0" marB="0"/>
                </a:tc>
              </a:tr>
              <a:tr h="360911">
                <a:tc>
                  <a:txBody>
                    <a:bodyPr/>
                    <a:lstStyle/>
                    <a:p>
                      <a:r>
                        <a:rPr lang="en-US" sz="1400">
                          <a:effectLst/>
                        </a:rPr>
                        <a:t>None</a:t>
                      </a:r>
                      <a:endParaRPr lang="en-US" sz="1400">
                        <a:effectLst/>
                        <a:latin typeface="Cambria" panose="02040503050406030204" pitchFamily="18" charset="0"/>
                      </a:endParaRPr>
                    </a:p>
                  </a:txBody>
                  <a:tcPr marL="68580" marR="68580" marT="0" marB="0"/>
                </a:tc>
                <a:tc>
                  <a:txBody>
                    <a:bodyPr/>
                    <a:lstStyle/>
                    <a:p>
                      <a:r>
                        <a:rPr lang="en-US" sz="1400">
                          <a:effectLst/>
                        </a:rPr>
                        <a:t>700</a:t>
                      </a:r>
                      <a:endParaRPr lang="en-US" sz="1400">
                        <a:effectLst/>
                        <a:latin typeface="Cambria" panose="02040503050406030204" pitchFamily="18" charset="0"/>
                      </a:endParaRPr>
                    </a:p>
                  </a:txBody>
                  <a:tcPr marL="68580" marR="68580" marT="0" marB="0"/>
                </a:tc>
                <a:tc>
                  <a:txBody>
                    <a:bodyPr/>
                    <a:lstStyle/>
                    <a:p>
                      <a:r>
                        <a:rPr lang="en-US" sz="1400">
                          <a:effectLst/>
                        </a:rPr>
                        <a:t>250</a:t>
                      </a:r>
                      <a:endParaRPr lang="en-US" sz="1400">
                        <a:effectLst/>
                        <a:latin typeface="Cambria" panose="02040503050406030204" pitchFamily="18" charset="0"/>
                      </a:endParaRPr>
                    </a:p>
                  </a:txBody>
                  <a:tcPr marL="68580" marR="68580" marT="0" marB="0"/>
                </a:tc>
                <a:tc>
                  <a:txBody>
                    <a:bodyPr/>
                    <a:lstStyle/>
                    <a:p>
                      <a:r>
                        <a:rPr lang="en-US" sz="1400">
                          <a:effectLst/>
                        </a:rPr>
                        <a:t>400</a:t>
                      </a:r>
                      <a:endParaRPr lang="en-US" sz="1400">
                        <a:effectLst/>
                        <a:latin typeface="Cambria" panose="02040503050406030204" pitchFamily="18" charset="0"/>
                      </a:endParaRPr>
                    </a:p>
                  </a:txBody>
                  <a:tcPr marL="68580" marR="68580" marT="0" marB="0"/>
                </a:tc>
                <a:tc>
                  <a:txBody>
                    <a:bodyPr/>
                    <a:lstStyle/>
                    <a:p>
                      <a:r>
                        <a:rPr lang="en-US" sz="1400">
                          <a:effectLst/>
                        </a:rPr>
                        <a:t>Yes</a:t>
                      </a:r>
                      <a:endParaRPr lang="en-US" sz="1400">
                        <a:effectLst/>
                        <a:latin typeface="Cambria" panose="02040503050406030204" pitchFamily="18" charset="0"/>
                      </a:endParaRPr>
                    </a:p>
                  </a:txBody>
                  <a:tcPr marL="68580" marR="68580" marT="0" marB="0"/>
                </a:tc>
              </a:tr>
              <a:tr h="360911">
                <a:tc>
                  <a:txBody>
                    <a:bodyPr/>
                    <a:lstStyle/>
                    <a:p>
                      <a:r>
                        <a:rPr lang="en-US" sz="1400">
                          <a:effectLst/>
                        </a:rPr>
                        <a:t>Modest</a:t>
                      </a:r>
                      <a:endParaRPr lang="en-US" sz="1400">
                        <a:effectLst/>
                        <a:latin typeface="Cambria" panose="02040503050406030204" pitchFamily="18" charset="0"/>
                      </a:endParaRPr>
                    </a:p>
                  </a:txBody>
                  <a:tcPr marL="68580" marR="68580" marT="0" marB="0"/>
                </a:tc>
                <a:tc>
                  <a:txBody>
                    <a:bodyPr/>
                    <a:lstStyle/>
                    <a:p>
                      <a:r>
                        <a:rPr lang="en-US" sz="1400">
                          <a:effectLst/>
                        </a:rPr>
                        <a:t>800</a:t>
                      </a:r>
                      <a:endParaRPr lang="en-US" sz="1400">
                        <a:effectLst/>
                        <a:latin typeface="Cambria" panose="02040503050406030204" pitchFamily="18" charset="0"/>
                      </a:endParaRPr>
                    </a:p>
                  </a:txBody>
                  <a:tcPr marL="68580" marR="68580" marT="0" marB="0"/>
                </a:tc>
                <a:tc>
                  <a:txBody>
                    <a:bodyPr/>
                    <a:lstStyle/>
                    <a:p>
                      <a:r>
                        <a:rPr lang="en-US" sz="1400">
                          <a:effectLst/>
                        </a:rPr>
                        <a:t>250</a:t>
                      </a:r>
                      <a:endParaRPr lang="en-US" sz="1400">
                        <a:effectLst/>
                        <a:latin typeface="Cambria" panose="02040503050406030204" pitchFamily="18" charset="0"/>
                      </a:endParaRPr>
                    </a:p>
                  </a:txBody>
                  <a:tcPr marL="68580" marR="68580" marT="0" marB="0"/>
                </a:tc>
                <a:tc>
                  <a:txBody>
                    <a:bodyPr/>
                    <a:lstStyle/>
                    <a:p>
                      <a:r>
                        <a:rPr lang="en-US" sz="1400">
                          <a:effectLst/>
                        </a:rPr>
                        <a:t>400</a:t>
                      </a:r>
                      <a:endParaRPr lang="en-US" sz="1400">
                        <a:effectLst/>
                        <a:latin typeface="Cambria" panose="02040503050406030204" pitchFamily="18" charset="0"/>
                      </a:endParaRPr>
                    </a:p>
                  </a:txBody>
                  <a:tcPr marL="68580" marR="68580" marT="0" marB="0"/>
                </a:tc>
                <a:tc>
                  <a:txBody>
                    <a:bodyPr/>
                    <a:lstStyle/>
                    <a:p>
                      <a:r>
                        <a:rPr lang="en-US" sz="1400">
                          <a:effectLst/>
                        </a:rPr>
                        <a:t>Yes</a:t>
                      </a:r>
                      <a:endParaRPr lang="en-US" sz="1400">
                        <a:effectLst/>
                        <a:latin typeface="Cambria" panose="02040503050406030204" pitchFamily="18" charset="0"/>
                      </a:endParaRPr>
                    </a:p>
                  </a:txBody>
                  <a:tcPr marL="68580" marR="68580" marT="0" marB="0"/>
                </a:tc>
              </a:tr>
              <a:tr h="360911">
                <a:tc>
                  <a:txBody>
                    <a:bodyPr/>
                    <a:lstStyle/>
                    <a:p>
                      <a:r>
                        <a:rPr lang="en-US" sz="1400">
                          <a:effectLst/>
                        </a:rPr>
                        <a:t>Medium</a:t>
                      </a:r>
                      <a:endParaRPr lang="en-US" sz="1400">
                        <a:effectLst/>
                        <a:latin typeface="Cambria" panose="02040503050406030204" pitchFamily="18" charset="0"/>
                      </a:endParaRPr>
                    </a:p>
                  </a:txBody>
                  <a:tcPr marL="68580" marR="68580" marT="0" marB="0"/>
                </a:tc>
                <a:tc>
                  <a:txBody>
                    <a:bodyPr/>
                    <a:lstStyle/>
                    <a:p>
                      <a:r>
                        <a:rPr lang="en-US" sz="1400">
                          <a:effectLst/>
                        </a:rPr>
                        <a:t>900</a:t>
                      </a:r>
                      <a:endParaRPr lang="en-US" sz="1400">
                        <a:effectLst/>
                        <a:latin typeface="Cambria" panose="02040503050406030204" pitchFamily="18" charset="0"/>
                      </a:endParaRPr>
                    </a:p>
                  </a:txBody>
                  <a:tcPr marL="68580" marR="68580" marT="0" marB="0"/>
                </a:tc>
                <a:tc>
                  <a:txBody>
                    <a:bodyPr/>
                    <a:lstStyle/>
                    <a:p>
                      <a:r>
                        <a:rPr lang="en-US" sz="1400">
                          <a:effectLst/>
                        </a:rPr>
                        <a:t>250</a:t>
                      </a:r>
                      <a:endParaRPr lang="en-US" sz="1400">
                        <a:effectLst/>
                        <a:latin typeface="Cambria" panose="02040503050406030204" pitchFamily="18" charset="0"/>
                      </a:endParaRPr>
                    </a:p>
                  </a:txBody>
                  <a:tcPr marL="68580" marR="68580" marT="0" marB="0"/>
                </a:tc>
                <a:tc>
                  <a:txBody>
                    <a:bodyPr/>
                    <a:lstStyle/>
                    <a:p>
                      <a:r>
                        <a:rPr lang="en-US" sz="1400">
                          <a:effectLst/>
                        </a:rPr>
                        <a:t>450</a:t>
                      </a:r>
                      <a:endParaRPr lang="en-US" sz="1400">
                        <a:effectLst/>
                        <a:latin typeface="Cambria" panose="02040503050406030204" pitchFamily="18" charset="0"/>
                      </a:endParaRPr>
                    </a:p>
                  </a:txBody>
                  <a:tcPr marL="68580" marR="68580" marT="0" marB="0"/>
                </a:tc>
                <a:tc>
                  <a:txBody>
                    <a:bodyPr/>
                    <a:lstStyle/>
                    <a:p>
                      <a:r>
                        <a:rPr lang="en-US" sz="1400">
                          <a:effectLst/>
                        </a:rPr>
                        <a:t>Yes</a:t>
                      </a:r>
                      <a:endParaRPr lang="en-US" sz="1400">
                        <a:effectLst/>
                        <a:latin typeface="Cambria" panose="02040503050406030204" pitchFamily="18" charset="0"/>
                      </a:endParaRPr>
                    </a:p>
                  </a:txBody>
                  <a:tcPr marL="68580" marR="68580" marT="0" marB="0"/>
                </a:tc>
              </a:tr>
              <a:tr h="360911">
                <a:tc>
                  <a:txBody>
                    <a:bodyPr/>
                    <a:lstStyle/>
                    <a:p>
                      <a:r>
                        <a:rPr lang="en-US" sz="1400">
                          <a:effectLst/>
                        </a:rPr>
                        <a:t>High</a:t>
                      </a:r>
                      <a:endParaRPr lang="en-US" sz="1400">
                        <a:effectLst/>
                        <a:latin typeface="Cambria" panose="02040503050406030204" pitchFamily="18" charset="0"/>
                      </a:endParaRPr>
                    </a:p>
                  </a:txBody>
                  <a:tcPr marL="68580" marR="68580" marT="0" marB="0"/>
                </a:tc>
                <a:tc>
                  <a:txBody>
                    <a:bodyPr/>
                    <a:lstStyle/>
                    <a:p>
                      <a:r>
                        <a:rPr lang="en-US" sz="1400">
                          <a:effectLst/>
                        </a:rPr>
                        <a:t>950</a:t>
                      </a:r>
                      <a:endParaRPr lang="en-US" sz="1400">
                        <a:effectLst/>
                        <a:latin typeface="Cambria" panose="02040503050406030204" pitchFamily="18" charset="0"/>
                      </a:endParaRPr>
                    </a:p>
                  </a:txBody>
                  <a:tcPr marL="68580" marR="68580" marT="0" marB="0"/>
                </a:tc>
                <a:tc>
                  <a:txBody>
                    <a:bodyPr/>
                    <a:lstStyle/>
                    <a:p>
                      <a:r>
                        <a:rPr lang="en-US" sz="1400">
                          <a:effectLst/>
                        </a:rPr>
                        <a:t>250</a:t>
                      </a:r>
                      <a:endParaRPr lang="en-US" sz="1400">
                        <a:effectLst/>
                        <a:latin typeface="Cambria" panose="02040503050406030204" pitchFamily="18" charset="0"/>
                      </a:endParaRPr>
                    </a:p>
                  </a:txBody>
                  <a:tcPr marL="68580" marR="68580" marT="0" marB="0"/>
                </a:tc>
                <a:tc>
                  <a:txBody>
                    <a:bodyPr/>
                    <a:lstStyle/>
                    <a:p>
                      <a:r>
                        <a:rPr lang="en-US" sz="1400">
                          <a:effectLst/>
                        </a:rPr>
                        <a:t>450</a:t>
                      </a:r>
                      <a:endParaRPr lang="en-US" sz="1400">
                        <a:effectLst/>
                        <a:latin typeface="Cambria" panose="02040503050406030204" pitchFamily="18" charset="0"/>
                      </a:endParaRPr>
                    </a:p>
                  </a:txBody>
                  <a:tcPr marL="68580" marR="68580" marT="0" marB="0"/>
                </a:tc>
                <a:tc>
                  <a:txBody>
                    <a:bodyPr/>
                    <a:lstStyle/>
                    <a:p>
                      <a:r>
                        <a:rPr lang="en-US" sz="1400">
                          <a:effectLst/>
                        </a:rPr>
                        <a:t>Yes</a:t>
                      </a:r>
                      <a:endParaRPr lang="en-US" sz="1400">
                        <a:effectLst/>
                        <a:latin typeface="Cambria" panose="02040503050406030204" pitchFamily="18" charset="0"/>
                      </a:endParaRPr>
                    </a:p>
                  </a:txBody>
                  <a:tcPr marL="68580" marR="68580" marT="0" marB="0"/>
                </a:tc>
              </a:tr>
              <a:tr h="360911">
                <a:tc>
                  <a:txBody>
                    <a:bodyPr/>
                    <a:lstStyle/>
                    <a:p>
                      <a:r>
                        <a:rPr lang="en-US" sz="1400">
                          <a:effectLst/>
                        </a:rPr>
                        <a:t>Turbo</a:t>
                      </a:r>
                      <a:endParaRPr lang="en-US" sz="1400">
                        <a:effectLst/>
                        <a:latin typeface="Cambria" panose="02040503050406030204" pitchFamily="18" charset="0"/>
                      </a:endParaRPr>
                    </a:p>
                  </a:txBody>
                  <a:tcPr marL="68580" marR="68580" marT="0" marB="0"/>
                </a:tc>
                <a:tc>
                  <a:txBody>
                    <a:bodyPr/>
                    <a:lstStyle/>
                    <a:p>
                      <a:r>
                        <a:rPr lang="en-US" sz="1400" dirty="0" smtClean="0">
                          <a:effectLst/>
                        </a:rPr>
                        <a:t>1,000</a:t>
                      </a:r>
                      <a:endParaRPr lang="en-US" sz="1400" dirty="0">
                        <a:effectLst/>
                        <a:latin typeface="Cambria" panose="02040503050406030204" pitchFamily="18" charset="0"/>
                      </a:endParaRPr>
                    </a:p>
                  </a:txBody>
                  <a:tcPr marL="68580" marR="68580" marT="0" marB="0"/>
                </a:tc>
                <a:tc>
                  <a:txBody>
                    <a:bodyPr/>
                    <a:lstStyle/>
                    <a:p>
                      <a:r>
                        <a:rPr lang="en-US" sz="1400">
                          <a:effectLst/>
                        </a:rPr>
                        <a:t>500</a:t>
                      </a:r>
                      <a:endParaRPr lang="en-US" sz="1400">
                        <a:effectLst/>
                        <a:latin typeface="Cambria" panose="02040503050406030204" pitchFamily="18" charset="0"/>
                      </a:endParaRPr>
                    </a:p>
                  </a:txBody>
                  <a:tcPr marL="68580" marR="68580" marT="0" marB="0"/>
                </a:tc>
                <a:tc>
                  <a:txBody>
                    <a:bodyPr/>
                    <a:lstStyle/>
                    <a:p>
                      <a:r>
                        <a:rPr lang="en-US" sz="1400">
                          <a:effectLst/>
                        </a:rPr>
                        <a:t>600</a:t>
                      </a:r>
                      <a:endParaRPr lang="en-US" sz="1400">
                        <a:effectLst/>
                        <a:latin typeface="Cambria" panose="02040503050406030204" pitchFamily="18" charset="0"/>
                      </a:endParaRPr>
                    </a:p>
                  </a:txBody>
                  <a:tcPr marL="68580" marR="68580" marT="0" marB="0"/>
                </a:tc>
                <a:tc>
                  <a:txBody>
                    <a:bodyPr/>
                    <a:lstStyle/>
                    <a:p>
                      <a:r>
                        <a:rPr lang="en-US" sz="1400" dirty="0">
                          <a:effectLst/>
                        </a:rPr>
                        <a:t>Yes </a:t>
                      </a:r>
                      <a:endParaRPr lang="en-US" sz="1400" dirty="0">
                        <a:effectLst/>
                        <a:latin typeface="Cambria" panose="02040503050406030204" pitchFamily="18" charset="0"/>
                      </a:endParaRPr>
                    </a:p>
                  </a:txBody>
                  <a:tcPr marL="68580" marR="68580" marT="0" marB="0"/>
                </a:tc>
              </a:tr>
            </a:tbl>
          </a:graphicData>
        </a:graphic>
      </p:graphicFrame>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991436" y="1887008"/>
            <a:ext cx="5164243" cy="3751792"/>
          </a:xfrm>
          <a:prstGeom prst="rect">
            <a:avLst/>
          </a:prstGeom>
          <a:noFill/>
          <a:ln>
            <a:noFill/>
          </a:ln>
        </p:spPr>
      </p:pic>
      <p:sp>
        <p:nvSpPr>
          <p:cNvPr id="6" name="Rectangle 5"/>
          <p:cNvSpPr/>
          <p:nvPr/>
        </p:nvSpPr>
        <p:spPr>
          <a:xfrm>
            <a:off x="1097278" y="3670567"/>
            <a:ext cx="4998721" cy="393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9008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Details: Microphone</a:t>
            </a:r>
            <a:endParaRPr lang="en-US" dirty="0"/>
          </a:p>
        </p:txBody>
      </p:sp>
      <p:sp>
        <p:nvSpPr>
          <p:cNvPr id="3" name="Content Placeholder 2"/>
          <p:cNvSpPr>
            <a:spLocks noGrp="1"/>
          </p:cNvSpPr>
          <p:nvPr>
            <p:ph idx="1"/>
          </p:nvPr>
        </p:nvSpPr>
        <p:spPr>
          <a:xfrm>
            <a:off x="1097280" y="1845734"/>
            <a:ext cx="4948518" cy="4023360"/>
          </a:xfrm>
        </p:spPr>
        <p:txBody>
          <a:bodyPr>
            <a:normAutofit/>
          </a:bodyPr>
          <a:lstStyle/>
          <a:p>
            <a:r>
              <a:rPr lang="en-US" sz="2400" dirty="0" smtClean="0"/>
              <a:t>Must detect frequencies up to 20 kHz</a:t>
            </a:r>
          </a:p>
          <a:p>
            <a:r>
              <a:rPr lang="en-US" sz="2400" dirty="0" err="1" smtClean="0"/>
              <a:t>Audiotechnica</a:t>
            </a:r>
            <a:r>
              <a:rPr lang="en-US" sz="2400" dirty="0" smtClean="0"/>
              <a:t> Microphone:</a:t>
            </a:r>
          </a:p>
          <a:p>
            <a:pPr lvl="1"/>
            <a:r>
              <a:rPr lang="en-US" sz="2400" dirty="0" smtClean="0"/>
              <a:t>Frequency range of 50 – 13,000 Hz</a:t>
            </a:r>
          </a:p>
          <a:p>
            <a:r>
              <a:rPr lang="en-US" sz="2400" dirty="0" smtClean="0"/>
              <a:t>Microsoft LifeCam Cinema Microphone:</a:t>
            </a:r>
          </a:p>
          <a:p>
            <a:pPr lvl="1"/>
            <a:r>
              <a:rPr lang="en-US" sz="2400" dirty="0" smtClean="0"/>
              <a:t>Frequency range of 200 – 8,000 Hz +- 4 dB</a:t>
            </a:r>
          </a:p>
          <a:p>
            <a:r>
              <a:rPr lang="en-US" sz="2400" dirty="0" smtClean="0"/>
              <a:t>Microsoft Microphone was chosen</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948979" y="1845734"/>
            <a:ext cx="6237808" cy="3691466"/>
          </a:xfrm>
          <a:prstGeom prst="rect">
            <a:avLst/>
          </a:prstGeom>
          <a:noFill/>
          <a:ln>
            <a:noFill/>
          </a:ln>
        </p:spPr>
      </p:pic>
    </p:spTree>
    <p:extLst>
      <p:ext uri="{BB962C8B-B14F-4D97-AF65-F5344CB8AC3E}">
        <p14:creationId xmlns:p14="http://schemas.microsoft.com/office/powerpoint/2010/main" val="33036857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854438" y="2197328"/>
            <a:ext cx="2175934" cy="22714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96845" y="2197328"/>
            <a:ext cx="2143761" cy="2255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88358" y="2165865"/>
            <a:ext cx="2117937" cy="228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6488" y="2166666"/>
            <a:ext cx="2121320" cy="228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Flowchart</a:t>
            </a:r>
            <a:endParaRPr lang="en-US" dirty="0"/>
          </a:p>
        </p:txBody>
      </p:sp>
      <p:sp>
        <p:nvSpPr>
          <p:cNvPr id="5" name="TextBox 4"/>
          <p:cNvSpPr txBox="1"/>
          <p:nvPr/>
        </p:nvSpPr>
        <p:spPr>
          <a:xfrm>
            <a:off x="787823" y="2245726"/>
            <a:ext cx="1833879" cy="1200330"/>
          </a:xfrm>
          <a:prstGeom prst="rect">
            <a:avLst/>
          </a:prstGeom>
          <a:noFill/>
          <a:ln>
            <a:solidFill>
              <a:schemeClr val="bg1"/>
            </a:solidFill>
          </a:ln>
        </p:spPr>
        <p:txBody>
          <a:bodyPr wrap="square" rtlCol="0">
            <a:spAutoFit/>
          </a:bodyPr>
          <a:lstStyle/>
          <a:p>
            <a:r>
              <a:rPr lang="en-US" sz="2400" dirty="0" smtClean="0"/>
              <a:t>Continuously collect audio data</a:t>
            </a:r>
            <a:endParaRPr lang="en-US" sz="2400" dirty="0"/>
          </a:p>
        </p:txBody>
      </p:sp>
      <p:sp>
        <p:nvSpPr>
          <p:cNvPr id="6" name="TextBox 5"/>
          <p:cNvSpPr txBox="1"/>
          <p:nvPr/>
        </p:nvSpPr>
        <p:spPr>
          <a:xfrm>
            <a:off x="3578011" y="2250532"/>
            <a:ext cx="2018453" cy="1569660"/>
          </a:xfrm>
          <a:prstGeom prst="rect">
            <a:avLst/>
          </a:prstGeom>
          <a:noFill/>
          <a:ln>
            <a:solidFill>
              <a:schemeClr val="bg1"/>
            </a:solidFill>
          </a:ln>
        </p:spPr>
        <p:txBody>
          <a:bodyPr wrap="square" rtlCol="0">
            <a:spAutoFit/>
          </a:bodyPr>
          <a:lstStyle/>
          <a:p>
            <a:r>
              <a:rPr lang="en-US" sz="2400" dirty="0" smtClean="0"/>
              <a:t>Continuously analyze frequency content</a:t>
            </a:r>
            <a:endParaRPr lang="en-US" sz="2400" dirty="0"/>
          </a:p>
        </p:txBody>
      </p:sp>
      <p:sp>
        <p:nvSpPr>
          <p:cNvPr id="7" name="TextBox 6"/>
          <p:cNvSpPr txBox="1"/>
          <p:nvPr/>
        </p:nvSpPr>
        <p:spPr>
          <a:xfrm>
            <a:off x="6126480" y="2245726"/>
            <a:ext cx="2018453" cy="1200329"/>
          </a:xfrm>
          <a:prstGeom prst="rect">
            <a:avLst/>
          </a:prstGeom>
          <a:noFill/>
          <a:ln>
            <a:solidFill>
              <a:schemeClr val="bg1"/>
            </a:solidFill>
          </a:ln>
        </p:spPr>
        <p:txBody>
          <a:bodyPr wrap="square" rtlCol="0">
            <a:spAutoFit/>
          </a:bodyPr>
          <a:lstStyle/>
          <a:p>
            <a:r>
              <a:rPr lang="en-US" sz="2400" dirty="0" smtClean="0"/>
              <a:t>Determine if a sound event was a cough</a:t>
            </a:r>
            <a:endParaRPr lang="en-US" sz="2400" dirty="0"/>
          </a:p>
        </p:txBody>
      </p:sp>
      <p:sp>
        <p:nvSpPr>
          <p:cNvPr id="8" name="TextBox 7"/>
          <p:cNvSpPr txBox="1"/>
          <p:nvPr/>
        </p:nvSpPr>
        <p:spPr>
          <a:xfrm>
            <a:off x="8933178" y="2245726"/>
            <a:ext cx="2018453" cy="1938992"/>
          </a:xfrm>
          <a:prstGeom prst="rect">
            <a:avLst/>
          </a:prstGeom>
          <a:noFill/>
          <a:ln>
            <a:solidFill>
              <a:schemeClr val="bg1"/>
            </a:solidFill>
          </a:ln>
        </p:spPr>
        <p:txBody>
          <a:bodyPr wrap="square" rtlCol="0">
            <a:spAutoFit/>
          </a:bodyPr>
          <a:lstStyle/>
          <a:p>
            <a:r>
              <a:rPr lang="en-US" sz="2400" dirty="0" smtClean="0"/>
              <a:t>Send alarm if dangerous cough number of coughs per minute</a:t>
            </a:r>
            <a:endParaRPr lang="en-US" sz="2400" dirty="0"/>
          </a:p>
        </p:txBody>
      </p:sp>
      <p:sp>
        <p:nvSpPr>
          <p:cNvPr id="13" name="Right Arrow 12"/>
          <p:cNvSpPr/>
          <p:nvPr/>
        </p:nvSpPr>
        <p:spPr>
          <a:xfrm>
            <a:off x="2797808" y="2845890"/>
            <a:ext cx="590550"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524289" y="2777646"/>
            <a:ext cx="590550"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8270241" y="2777646"/>
            <a:ext cx="590550"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75420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Cough signals</a:t>
            </a:r>
            <a:endParaRPr lang="en-US" dirty="0"/>
          </a:p>
        </p:txBody>
      </p:sp>
      <p:sp>
        <p:nvSpPr>
          <p:cNvPr id="3" name="Content Placeholder 2"/>
          <p:cNvSpPr>
            <a:spLocks noGrp="1"/>
          </p:cNvSpPr>
          <p:nvPr>
            <p:ph idx="1"/>
          </p:nvPr>
        </p:nvSpPr>
        <p:spPr>
          <a:xfrm>
            <a:off x="1097280" y="2507301"/>
            <a:ext cx="2407920" cy="2745316"/>
          </a:xfrm>
        </p:spPr>
        <p:txBody>
          <a:bodyPr>
            <a:normAutofit/>
          </a:bodyPr>
          <a:lstStyle/>
          <a:p>
            <a:r>
              <a:rPr lang="en-US" sz="2400" dirty="0" smtClean="0"/>
              <a:t>It is easier to distinguish coughs by looking at frequency content than intensity.</a:t>
            </a:r>
            <a:endParaRPr lang="en-US" sz="2400" dirty="0"/>
          </a:p>
        </p:txBody>
      </p:sp>
      <p:pic>
        <p:nvPicPr>
          <p:cNvPr id="4" name="Content Placeholder 9"/>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979722" y="1498709"/>
            <a:ext cx="1272045" cy="4902617"/>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497690" y="1498709"/>
            <a:ext cx="6346825" cy="4762500"/>
          </a:xfrm>
          <a:prstGeom prst="rect">
            <a:avLst/>
          </a:prstGeom>
          <a:noFill/>
          <a:ln>
            <a:noFill/>
          </a:ln>
        </p:spPr>
      </p:pic>
    </p:spTree>
    <p:extLst>
      <p:ext uri="{BB962C8B-B14F-4D97-AF65-F5344CB8AC3E}">
        <p14:creationId xmlns:p14="http://schemas.microsoft.com/office/powerpoint/2010/main" val="29786970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300" y="286603"/>
            <a:ext cx="10515600" cy="1450757"/>
          </a:xfrm>
        </p:spPr>
        <p:txBody>
          <a:bodyPr/>
          <a:lstStyle/>
          <a:p>
            <a:r>
              <a:rPr lang="en-US" dirty="0" smtClean="0"/>
              <a:t>Software Description: Frequency Screening</a:t>
            </a:r>
            <a:endParaRPr lang="en-US" dirty="0"/>
          </a:p>
        </p:txBody>
      </p:sp>
      <p:sp>
        <p:nvSpPr>
          <p:cNvPr id="3" name="Content Placeholder 2"/>
          <p:cNvSpPr>
            <a:spLocks noGrp="1"/>
          </p:cNvSpPr>
          <p:nvPr>
            <p:ph idx="1"/>
          </p:nvPr>
        </p:nvSpPr>
        <p:spPr>
          <a:xfrm>
            <a:off x="1097280" y="1845733"/>
            <a:ext cx="4789170" cy="4221691"/>
          </a:xfrm>
        </p:spPr>
        <p:txBody>
          <a:bodyPr>
            <a:noAutofit/>
          </a:bodyPr>
          <a:lstStyle/>
          <a:p>
            <a:r>
              <a:rPr lang="en-US" sz="2400" dirty="0" smtClean="0"/>
              <a:t>512 samples (11.6 </a:t>
            </a:r>
            <a:r>
              <a:rPr lang="en-US" sz="2400" dirty="0" err="1" smtClean="0"/>
              <a:t>ms</a:t>
            </a:r>
            <a:r>
              <a:rPr lang="en-US" sz="2400" dirty="0" smtClean="0"/>
              <a:t>) of audio are weighted by a Hamming window function and the FFT is taken.</a:t>
            </a:r>
          </a:p>
          <a:p>
            <a:r>
              <a:rPr lang="en-US" sz="2400" dirty="0" smtClean="0"/>
              <a:t>Power in three frequency bands are examined and, if above threshold, FFT is added as a column into a growing spectrogram</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650193" y="1803172"/>
            <a:ext cx="5025427" cy="3768744"/>
          </a:xfrm>
          <a:prstGeom prst="rect">
            <a:avLst/>
          </a:prstGeom>
          <a:noFill/>
          <a:ln>
            <a:noFill/>
          </a:ln>
        </p:spPr>
      </p:pic>
      <p:sp>
        <p:nvSpPr>
          <p:cNvPr id="6" name="Text Box 2"/>
          <p:cNvSpPr txBox="1">
            <a:spLocks noChangeArrowheads="1"/>
          </p:cNvSpPr>
          <p:nvPr/>
        </p:nvSpPr>
        <p:spPr bwMode="auto">
          <a:xfrm>
            <a:off x="6261100" y="5499615"/>
            <a:ext cx="4105275" cy="2762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000" dirty="0">
                <a:effectLst/>
                <a:latin typeface="Arial" panose="020B0604020202020204" pitchFamily="34" charset="0"/>
                <a:ea typeface="MS Mincho" panose="02020609040205080304" pitchFamily="49" charset="-128"/>
                <a:cs typeface="Times New Roman" panose="02020603050405020304" pitchFamily="18" charset="0"/>
              </a:rPr>
              <a:t>Clap	        blue         ships          sail      </a:t>
            </a:r>
            <a:r>
              <a:rPr lang="en-US" sz="1000" dirty="0" smtClean="0">
                <a:effectLst/>
                <a:latin typeface="Arial" panose="020B0604020202020204" pitchFamily="34" charset="0"/>
                <a:ea typeface="MS Mincho" panose="02020609040205080304" pitchFamily="49" charset="-128"/>
                <a:cs typeface="Times New Roman" panose="02020603050405020304" pitchFamily="18" charset="0"/>
              </a:rPr>
              <a:t>   </a:t>
            </a:r>
            <a:r>
              <a:rPr lang="en-US" sz="1000" dirty="0">
                <a:effectLst/>
                <a:latin typeface="Arial" panose="020B0604020202020204" pitchFamily="34" charset="0"/>
                <a:ea typeface="MS Mincho" panose="02020609040205080304" pitchFamily="49" charset="-128"/>
                <a:cs typeface="Times New Roman" panose="02020603050405020304" pitchFamily="18" charset="0"/>
              </a:rPr>
              <a:t>soft cough     loud cough</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7" name="Text Box 2"/>
          <p:cNvSpPr txBox="1">
            <a:spLocks noChangeArrowheads="1"/>
          </p:cNvSpPr>
          <p:nvPr/>
        </p:nvSpPr>
        <p:spPr bwMode="auto">
          <a:xfrm>
            <a:off x="10274299" y="3747275"/>
            <a:ext cx="1371599" cy="2534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200" dirty="0" smtClean="0">
                <a:effectLst/>
                <a:latin typeface="Cambria" panose="02040503050406030204" pitchFamily="18" charset="0"/>
                <a:ea typeface="MS Mincho" panose="02020609040205080304" pitchFamily="49" charset="-128"/>
                <a:cs typeface="Times New Roman" panose="02020603050405020304" pitchFamily="18" charset="0"/>
              </a:rPr>
              <a:t>8.5 kHz +- 100 Hz</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8" name="Text Box 2"/>
          <p:cNvSpPr txBox="1">
            <a:spLocks noChangeArrowheads="1"/>
          </p:cNvSpPr>
          <p:nvPr/>
        </p:nvSpPr>
        <p:spPr bwMode="auto">
          <a:xfrm>
            <a:off x="10274300" y="4160408"/>
            <a:ext cx="1371599" cy="2534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200" dirty="0" smtClean="0">
                <a:effectLst/>
                <a:latin typeface="Cambria" panose="02040503050406030204" pitchFamily="18" charset="0"/>
                <a:ea typeface="MS Mincho" panose="02020609040205080304" pitchFamily="49" charset="-128"/>
                <a:cs typeface="Times New Roman" panose="02020603050405020304" pitchFamily="18" charset="0"/>
              </a:rPr>
              <a:t>6.8 kHz +- 100 Hz</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9" name="Text Box 2"/>
          <p:cNvSpPr txBox="1">
            <a:spLocks noChangeArrowheads="1"/>
          </p:cNvSpPr>
          <p:nvPr/>
        </p:nvSpPr>
        <p:spPr bwMode="auto">
          <a:xfrm>
            <a:off x="10274297" y="4830011"/>
            <a:ext cx="1371599" cy="2534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200" dirty="0" smtClean="0">
                <a:effectLst/>
                <a:latin typeface="Cambria" panose="02040503050406030204" pitchFamily="18" charset="0"/>
                <a:ea typeface="MS Mincho" panose="02020609040205080304" pitchFamily="49" charset="-128"/>
                <a:cs typeface="Times New Roman" panose="02020603050405020304" pitchFamily="18" charset="0"/>
              </a:rPr>
              <a:t>1.2 kHz +- 100 Hz</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662766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33" y="286603"/>
            <a:ext cx="10430934" cy="1450757"/>
          </a:xfrm>
        </p:spPr>
        <p:txBody>
          <a:bodyPr/>
          <a:lstStyle/>
          <a:p>
            <a:r>
              <a:rPr lang="en-US" dirty="0" smtClean="0"/>
              <a:t>Software Description: Frequency screening</a:t>
            </a:r>
            <a:endParaRPr lang="en-US" dirty="0"/>
          </a:p>
        </p:txBody>
      </p:sp>
      <p:cxnSp>
        <p:nvCxnSpPr>
          <p:cNvPr id="7" name="Straight Arrow Connector 6"/>
          <p:cNvCxnSpPr/>
          <p:nvPr/>
        </p:nvCxnSpPr>
        <p:spPr>
          <a:xfrm flipV="1">
            <a:off x="2460004" y="1927874"/>
            <a:ext cx="0" cy="13546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460004" y="3282541"/>
            <a:ext cx="14732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460004" y="2605207"/>
            <a:ext cx="1371600" cy="508000"/>
          </a:xfrm>
          <a:custGeom>
            <a:avLst/>
            <a:gdLst>
              <a:gd name="connsiteX0" fmla="*/ 0 w 1371600"/>
              <a:gd name="connsiteY0" fmla="*/ 508000 h 508000"/>
              <a:gd name="connsiteX1" fmla="*/ 84667 w 1371600"/>
              <a:gd name="connsiteY1" fmla="*/ 457200 h 508000"/>
              <a:gd name="connsiteX2" fmla="*/ 135467 w 1371600"/>
              <a:gd name="connsiteY2" fmla="*/ 440266 h 508000"/>
              <a:gd name="connsiteX3" fmla="*/ 169334 w 1371600"/>
              <a:gd name="connsiteY3" fmla="*/ 389466 h 508000"/>
              <a:gd name="connsiteX4" fmla="*/ 220134 w 1371600"/>
              <a:gd name="connsiteY4" fmla="*/ 287866 h 508000"/>
              <a:gd name="connsiteX5" fmla="*/ 270934 w 1371600"/>
              <a:gd name="connsiteY5" fmla="*/ 186266 h 508000"/>
              <a:gd name="connsiteX6" fmla="*/ 321734 w 1371600"/>
              <a:gd name="connsiteY6" fmla="*/ 152400 h 508000"/>
              <a:gd name="connsiteX7" fmla="*/ 372534 w 1371600"/>
              <a:gd name="connsiteY7" fmla="*/ 50800 h 508000"/>
              <a:gd name="connsiteX8" fmla="*/ 423334 w 1371600"/>
              <a:gd name="connsiteY8" fmla="*/ 16933 h 508000"/>
              <a:gd name="connsiteX9" fmla="*/ 474134 w 1371600"/>
              <a:gd name="connsiteY9" fmla="*/ 0 h 508000"/>
              <a:gd name="connsiteX10" fmla="*/ 508000 w 1371600"/>
              <a:gd name="connsiteY10" fmla="*/ 50800 h 508000"/>
              <a:gd name="connsiteX11" fmla="*/ 541867 w 1371600"/>
              <a:gd name="connsiteY11" fmla="*/ 152400 h 508000"/>
              <a:gd name="connsiteX12" fmla="*/ 592667 w 1371600"/>
              <a:gd name="connsiteY12" fmla="*/ 186266 h 508000"/>
              <a:gd name="connsiteX13" fmla="*/ 609600 w 1371600"/>
              <a:gd name="connsiteY13" fmla="*/ 237066 h 508000"/>
              <a:gd name="connsiteX14" fmla="*/ 694267 w 1371600"/>
              <a:gd name="connsiteY14" fmla="*/ 169333 h 508000"/>
              <a:gd name="connsiteX15" fmla="*/ 745067 w 1371600"/>
              <a:gd name="connsiteY15" fmla="*/ 118533 h 508000"/>
              <a:gd name="connsiteX16" fmla="*/ 795867 w 1371600"/>
              <a:gd name="connsiteY16" fmla="*/ 152400 h 508000"/>
              <a:gd name="connsiteX17" fmla="*/ 829734 w 1371600"/>
              <a:gd name="connsiteY17" fmla="*/ 304800 h 508000"/>
              <a:gd name="connsiteX18" fmla="*/ 846667 w 1371600"/>
              <a:gd name="connsiteY18" fmla="*/ 355600 h 508000"/>
              <a:gd name="connsiteX19" fmla="*/ 897467 w 1371600"/>
              <a:gd name="connsiteY19" fmla="*/ 321733 h 508000"/>
              <a:gd name="connsiteX20" fmla="*/ 965200 w 1371600"/>
              <a:gd name="connsiteY20" fmla="*/ 220133 h 508000"/>
              <a:gd name="connsiteX21" fmla="*/ 982134 w 1371600"/>
              <a:gd name="connsiteY21" fmla="*/ 169333 h 508000"/>
              <a:gd name="connsiteX22" fmla="*/ 1032934 w 1371600"/>
              <a:gd name="connsiteY22" fmla="*/ 118533 h 508000"/>
              <a:gd name="connsiteX23" fmla="*/ 1117600 w 1371600"/>
              <a:gd name="connsiteY23" fmla="*/ 50800 h 508000"/>
              <a:gd name="connsiteX24" fmla="*/ 1185334 w 1371600"/>
              <a:gd name="connsiteY24" fmla="*/ 254000 h 508000"/>
              <a:gd name="connsiteX25" fmla="*/ 1219200 w 1371600"/>
              <a:gd name="connsiteY25" fmla="*/ 355600 h 508000"/>
              <a:gd name="connsiteX26" fmla="*/ 1236134 w 1371600"/>
              <a:gd name="connsiteY26" fmla="*/ 406400 h 508000"/>
              <a:gd name="connsiteX27" fmla="*/ 1253067 w 1371600"/>
              <a:gd name="connsiteY27" fmla="*/ 474133 h 508000"/>
              <a:gd name="connsiteX28" fmla="*/ 1371600 w 1371600"/>
              <a:gd name="connsiteY28" fmla="*/ 45720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71600" h="508000">
                <a:moveTo>
                  <a:pt x="0" y="508000"/>
                </a:moveTo>
                <a:cubicBezTo>
                  <a:pt x="28222" y="491067"/>
                  <a:pt x="55229" y="471919"/>
                  <a:pt x="84667" y="457200"/>
                </a:cubicBezTo>
                <a:cubicBezTo>
                  <a:pt x="100632" y="449217"/>
                  <a:pt x="121529" y="451416"/>
                  <a:pt x="135467" y="440266"/>
                </a:cubicBezTo>
                <a:cubicBezTo>
                  <a:pt x="151359" y="427553"/>
                  <a:pt x="158045" y="406399"/>
                  <a:pt x="169334" y="389466"/>
                </a:cubicBezTo>
                <a:cubicBezTo>
                  <a:pt x="211895" y="261779"/>
                  <a:pt x="154483" y="419169"/>
                  <a:pt x="220134" y="287866"/>
                </a:cubicBezTo>
                <a:cubicBezTo>
                  <a:pt x="247679" y="232776"/>
                  <a:pt x="222404" y="234795"/>
                  <a:pt x="270934" y="186266"/>
                </a:cubicBezTo>
                <a:cubicBezTo>
                  <a:pt x="285325" y="171876"/>
                  <a:pt x="304801" y="163689"/>
                  <a:pt x="321734" y="152400"/>
                </a:cubicBezTo>
                <a:cubicBezTo>
                  <a:pt x="335506" y="111082"/>
                  <a:pt x="339707" y="83627"/>
                  <a:pt x="372534" y="50800"/>
                </a:cubicBezTo>
                <a:cubicBezTo>
                  <a:pt x="386925" y="36409"/>
                  <a:pt x="405131" y="26034"/>
                  <a:pt x="423334" y="16933"/>
                </a:cubicBezTo>
                <a:cubicBezTo>
                  <a:pt x="439299" y="8951"/>
                  <a:pt x="457201" y="5644"/>
                  <a:pt x="474134" y="0"/>
                </a:cubicBezTo>
                <a:cubicBezTo>
                  <a:pt x="485423" y="16933"/>
                  <a:pt x="499735" y="32203"/>
                  <a:pt x="508000" y="50800"/>
                </a:cubicBezTo>
                <a:cubicBezTo>
                  <a:pt x="522499" y="83422"/>
                  <a:pt x="512164" y="132598"/>
                  <a:pt x="541867" y="152400"/>
                </a:cubicBezTo>
                <a:lnTo>
                  <a:pt x="592667" y="186266"/>
                </a:lnTo>
                <a:cubicBezTo>
                  <a:pt x="598311" y="203199"/>
                  <a:pt x="593635" y="229083"/>
                  <a:pt x="609600" y="237066"/>
                </a:cubicBezTo>
                <a:cubicBezTo>
                  <a:pt x="650496" y="257514"/>
                  <a:pt x="683805" y="185025"/>
                  <a:pt x="694267" y="169333"/>
                </a:cubicBezTo>
                <a:cubicBezTo>
                  <a:pt x="757021" y="-18926"/>
                  <a:pt x="705224" y="68729"/>
                  <a:pt x="745067" y="118533"/>
                </a:cubicBezTo>
                <a:cubicBezTo>
                  <a:pt x="757780" y="134425"/>
                  <a:pt x="778934" y="141111"/>
                  <a:pt x="795867" y="152400"/>
                </a:cubicBezTo>
                <a:cubicBezTo>
                  <a:pt x="833986" y="266758"/>
                  <a:pt x="789998" y="125990"/>
                  <a:pt x="829734" y="304800"/>
                </a:cubicBezTo>
                <a:cubicBezTo>
                  <a:pt x="833606" y="322224"/>
                  <a:pt x="841023" y="338667"/>
                  <a:pt x="846667" y="355600"/>
                </a:cubicBezTo>
                <a:cubicBezTo>
                  <a:pt x="863600" y="344311"/>
                  <a:pt x="884066" y="337049"/>
                  <a:pt x="897467" y="321733"/>
                </a:cubicBezTo>
                <a:cubicBezTo>
                  <a:pt x="924270" y="291101"/>
                  <a:pt x="952328" y="258747"/>
                  <a:pt x="965200" y="220133"/>
                </a:cubicBezTo>
                <a:cubicBezTo>
                  <a:pt x="970845" y="203200"/>
                  <a:pt x="972233" y="184185"/>
                  <a:pt x="982134" y="169333"/>
                </a:cubicBezTo>
                <a:cubicBezTo>
                  <a:pt x="995418" y="149408"/>
                  <a:pt x="1016001" y="135466"/>
                  <a:pt x="1032934" y="118533"/>
                </a:cubicBezTo>
                <a:cubicBezTo>
                  <a:pt x="1073236" y="-2374"/>
                  <a:pt x="1037097" y="-2869"/>
                  <a:pt x="1117600" y="50800"/>
                </a:cubicBezTo>
                <a:lnTo>
                  <a:pt x="1185334" y="254000"/>
                </a:lnTo>
                <a:lnTo>
                  <a:pt x="1219200" y="355600"/>
                </a:lnTo>
                <a:cubicBezTo>
                  <a:pt x="1224845" y="372533"/>
                  <a:pt x="1231805" y="389084"/>
                  <a:pt x="1236134" y="406400"/>
                </a:cubicBezTo>
                <a:lnTo>
                  <a:pt x="1253067" y="474133"/>
                </a:lnTo>
                <a:cubicBezTo>
                  <a:pt x="1348803" y="454986"/>
                  <a:pt x="1308953" y="457200"/>
                  <a:pt x="1371600" y="4572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5050805" y="2029474"/>
            <a:ext cx="0" cy="13546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049957" y="3384141"/>
            <a:ext cx="14732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72126" y="2432763"/>
            <a:ext cx="1457652" cy="849778"/>
          </a:xfrm>
          <a:custGeom>
            <a:avLst/>
            <a:gdLst>
              <a:gd name="connsiteX0" fmla="*/ 0 w 1457652"/>
              <a:gd name="connsiteY0" fmla="*/ 849778 h 849778"/>
              <a:gd name="connsiteX1" fmla="*/ 67734 w 1457652"/>
              <a:gd name="connsiteY1" fmla="*/ 714311 h 849778"/>
              <a:gd name="connsiteX2" fmla="*/ 118534 w 1457652"/>
              <a:gd name="connsiteY2" fmla="*/ 697378 h 849778"/>
              <a:gd name="connsiteX3" fmla="*/ 152400 w 1457652"/>
              <a:gd name="connsiteY3" fmla="*/ 646578 h 849778"/>
              <a:gd name="connsiteX4" fmla="*/ 203200 w 1457652"/>
              <a:gd name="connsiteY4" fmla="*/ 629644 h 849778"/>
              <a:gd name="connsiteX5" fmla="*/ 541867 w 1457652"/>
              <a:gd name="connsiteY5" fmla="*/ 612711 h 849778"/>
              <a:gd name="connsiteX6" fmla="*/ 558800 w 1457652"/>
              <a:gd name="connsiteY6" fmla="*/ 561911 h 849778"/>
              <a:gd name="connsiteX7" fmla="*/ 609600 w 1457652"/>
              <a:gd name="connsiteY7" fmla="*/ 528044 h 849778"/>
              <a:gd name="connsiteX8" fmla="*/ 643467 w 1457652"/>
              <a:gd name="connsiteY8" fmla="*/ 477244 h 849778"/>
              <a:gd name="connsiteX9" fmla="*/ 694267 w 1457652"/>
              <a:gd name="connsiteY9" fmla="*/ 324844 h 849778"/>
              <a:gd name="connsiteX10" fmla="*/ 745067 w 1457652"/>
              <a:gd name="connsiteY10" fmla="*/ 223244 h 849778"/>
              <a:gd name="connsiteX11" fmla="*/ 795867 w 1457652"/>
              <a:gd name="connsiteY11" fmla="*/ 189378 h 849778"/>
              <a:gd name="connsiteX12" fmla="*/ 846667 w 1457652"/>
              <a:gd name="connsiteY12" fmla="*/ 240178 h 849778"/>
              <a:gd name="connsiteX13" fmla="*/ 880534 w 1457652"/>
              <a:gd name="connsiteY13" fmla="*/ 341778 h 849778"/>
              <a:gd name="connsiteX14" fmla="*/ 897467 w 1457652"/>
              <a:gd name="connsiteY14" fmla="*/ 392578 h 849778"/>
              <a:gd name="connsiteX15" fmla="*/ 931334 w 1457652"/>
              <a:gd name="connsiteY15" fmla="*/ 443378 h 849778"/>
              <a:gd name="connsiteX16" fmla="*/ 1049867 w 1457652"/>
              <a:gd name="connsiteY16" fmla="*/ 409511 h 849778"/>
              <a:gd name="connsiteX17" fmla="*/ 1151467 w 1457652"/>
              <a:gd name="connsiteY17" fmla="*/ 341778 h 849778"/>
              <a:gd name="connsiteX18" fmla="*/ 1185334 w 1457652"/>
              <a:gd name="connsiteY18" fmla="*/ 240178 h 849778"/>
              <a:gd name="connsiteX19" fmla="*/ 1219200 w 1457652"/>
              <a:gd name="connsiteY19" fmla="*/ 189378 h 849778"/>
              <a:gd name="connsiteX20" fmla="*/ 1270000 w 1457652"/>
              <a:gd name="connsiteY20" fmla="*/ 87778 h 849778"/>
              <a:gd name="connsiteX21" fmla="*/ 1320800 w 1457652"/>
              <a:gd name="connsiteY21" fmla="*/ 53911 h 849778"/>
              <a:gd name="connsiteX22" fmla="*/ 1337734 w 1457652"/>
              <a:gd name="connsiteY22" fmla="*/ 3111 h 849778"/>
              <a:gd name="connsiteX23" fmla="*/ 1354667 w 1457652"/>
              <a:gd name="connsiteY23" fmla="*/ 121644 h 849778"/>
              <a:gd name="connsiteX24" fmla="*/ 1371600 w 1457652"/>
              <a:gd name="connsiteY24" fmla="*/ 274044 h 849778"/>
              <a:gd name="connsiteX25" fmla="*/ 1422400 w 1457652"/>
              <a:gd name="connsiteY25" fmla="*/ 409511 h 849778"/>
              <a:gd name="connsiteX26" fmla="*/ 1456267 w 1457652"/>
              <a:gd name="connsiteY26" fmla="*/ 528044 h 849778"/>
              <a:gd name="connsiteX27" fmla="*/ 1456267 w 1457652"/>
              <a:gd name="connsiteY27" fmla="*/ 612711 h 849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57652" h="849778">
                <a:moveTo>
                  <a:pt x="0" y="849778"/>
                </a:moveTo>
                <a:cubicBezTo>
                  <a:pt x="10228" y="824209"/>
                  <a:pt x="37894" y="738183"/>
                  <a:pt x="67734" y="714311"/>
                </a:cubicBezTo>
                <a:cubicBezTo>
                  <a:pt x="81672" y="703161"/>
                  <a:pt x="101601" y="703022"/>
                  <a:pt x="118534" y="697378"/>
                </a:cubicBezTo>
                <a:cubicBezTo>
                  <a:pt x="129823" y="680445"/>
                  <a:pt x="136508" y="659291"/>
                  <a:pt x="152400" y="646578"/>
                </a:cubicBezTo>
                <a:cubicBezTo>
                  <a:pt x="166338" y="635427"/>
                  <a:pt x="185418" y="631190"/>
                  <a:pt x="203200" y="629644"/>
                </a:cubicBezTo>
                <a:cubicBezTo>
                  <a:pt x="315805" y="619852"/>
                  <a:pt x="428978" y="618355"/>
                  <a:pt x="541867" y="612711"/>
                </a:cubicBezTo>
                <a:cubicBezTo>
                  <a:pt x="547511" y="595778"/>
                  <a:pt x="547650" y="575849"/>
                  <a:pt x="558800" y="561911"/>
                </a:cubicBezTo>
                <a:cubicBezTo>
                  <a:pt x="571513" y="546019"/>
                  <a:pt x="595209" y="542435"/>
                  <a:pt x="609600" y="528044"/>
                </a:cubicBezTo>
                <a:cubicBezTo>
                  <a:pt x="623991" y="513653"/>
                  <a:pt x="632178" y="494177"/>
                  <a:pt x="643467" y="477244"/>
                </a:cubicBezTo>
                <a:lnTo>
                  <a:pt x="694267" y="324844"/>
                </a:lnTo>
                <a:cubicBezTo>
                  <a:pt x="708039" y="283527"/>
                  <a:pt x="712241" y="256070"/>
                  <a:pt x="745067" y="223244"/>
                </a:cubicBezTo>
                <a:cubicBezTo>
                  <a:pt x="759458" y="208854"/>
                  <a:pt x="778934" y="200667"/>
                  <a:pt x="795867" y="189378"/>
                </a:cubicBezTo>
                <a:cubicBezTo>
                  <a:pt x="812800" y="206311"/>
                  <a:pt x="835037" y="219244"/>
                  <a:pt x="846667" y="240178"/>
                </a:cubicBezTo>
                <a:cubicBezTo>
                  <a:pt x="864004" y="271384"/>
                  <a:pt x="869245" y="307911"/>
                  <a:pt x="880534" y="341778"/>
                </a:cubicBezTo>
                <a:cubicBezTo>
                  <a:pt x="886178" y="358711"/>
                  <a:pt x="887566" y="377727"/>
                  <a:pt x="897467" y="392578"/>
                </a:cubicBezTo>
                <a:lnTo>
                  <a:pt x="931334" y="443378"/>
                </a:lnTo>
                <a:cubicBezTo>
                  <a:pt x="947272" y="439393"/>
                  <a:pt x="1029994" y="420551"/>
                  <a:pt x="1049867" y="409511"/>
                </a:cubicBezTo>
                <a:cubicBezTo>
                  <a:pt x="1085448" y="389744"/>
                  <a:pt x="1151467" y="341778"/>
                  <a:pt x="1151467" y="341778"/>
                </a:cubicBezTo>
                <a:cubicBezTo>
                  <a:pt x="1162756" y="307911"/>
                  <a:pt x="1165532" y="269881"/>
                  <a:pt x="1185334" y="240178"/>
                </a:cubicBezTo>
                <a:cubicBezTo>
                  <a:pt x="1196623" y="223245"/>
                  <a:pt x="1210099" y="207581"/>
                  <a:pt x="1219200" y="189378"/>
                </a:cubicBezTo>
                <a:cubicBezTo>
                  <a:pt x="1246743" y="134292"/>
                  <a:pt x="1221475" y="136304"/>
                  <a:pt x="1270000" y="87778"/>
                </a:cubicBezTo>
                <a:cubicBezTo>
                  <a:pt x="1284391" y="73387"/>
                  <a:pt x="1303867" y="65200"/>
                  <a:pt x="1320800" y="53911"/>
                </a:cubicBezTo>
                <a:cubicBezTo>
                  <a:pt x="1326445" y="36978"/>
                  <a:pt x="1329751" y="-12854"/>
                  <a:pt x="1337734" y="3111"/>
                </a:cubicBezTo>
                <a:cubicBezTo>
                  <a:pt x="1355583" y="38809"/>
                  <a:pt x="1349717" y="82040"/>
                  <a:pt x="1354667" y="121644"/>
                </a:cubicBezTo>
                <a:cubicBezTo>
                  <a:pt x="1361007" y="172362"/>
                  <a:pt x="1364372" y="223445"/>
                  <a:pt x="1371600" y="274044"/>
                </a:cubicBezTo>
                <a:cubicBezTo>
                  <a:pt x="1391201" y="411253"/>
                  <a:pt x="1373505" y="311722"/>
                  <a:pt x="1422400" y="409511"/>
                </a:cubicBezTo>
                <a:cubicBezTo>
                  <a:pt x="1431576" y="427862"/>
                  <a:pt x="1454716" y="514089"/>
                  <a:pt x="1456267" y="528044"/>
                </a:cubicBezTo>
                <a:cubicBezTo>
                  <a:pt x="1459384" y="556094"/>
                  <a:pt x="1456267" y="584489"/>
                  <a:pt x="1456267" y="61271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408281" y="3801679"/>
            <a:ext cx="1379217" cy="237071"/>
            <a:chOff x="694266" y="3725329"/>
            <a:chExt cx="1379217" cy="237071"/>
          </a:xfrm>
        </p:grpSpPr>
        <p:sp>
          <p:nvSpPr>
            <p:cNvPr id="16" name="Rectangle 15"/>
            <p:cNvSpPr/>
            <p:nvPr/>
          </p:nvSpPr>
          <p:spPr>
            <a:xfrm>
              <a:off x="694266" y="3725333"/>
              <a:ext cx="237067" cy="237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31333" y="3725332"/>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168400" y="3725331"/>
              <a:ext cx="237067" cy="23706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613744" y="3725330"/>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391072" y="3725330"/>
              <a:ext cx="237067" cy="23706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836416" y="3725329"/>
              <a:ext cx="237067" cy="237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5049957" y="3801679"/>
            <a:ext cx="1379217" cy="237071"/>
            <a:chOff x="3324013" y="3725328"/>
            <a:chExt cx="1379217" cy="237071"/>
          </a:xfrm>
        </p:grpSpPr>
        <p:sp>
          <p:nvSpPr>
            <p:cNvPr id="28" name="Rectangle 27"/>
            <p:cNvSpPr/>
            <p:nvPr/>
          </p:nvSpPr>
          <p:spPr>
            <a:xfrm>
              <a:off x="3324013" y="3725332"/>
              <a:ext cx="237067" cy="237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561080" y="3725331"/>
              <a:ext cx="237067" cy="2370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798147" y="3725330"/>
              <a:ext cx="237067" cy="23706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243491" y="3725329"/>
              <a:ext cx="237067" cy="23706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020819" y="3725329"/>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466163" y="3725328"/>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2408281" y="4644396"/>
            <a:ext cx="474139" cy="1379217"/>
            <a:chOff x="694262" y="4481127"/>
            <a:chExt cx="474139" cy="1379217"/>
          </a:xfrm>
        </p:grpSpPr>
        <p:grpSp>
          <p:nvGrpSpPr>
            <p:cNvPr id="35" name="Group 34"/>
            <p:cNvGrpSpPr/>
            <p:nvPr/>
          </p:nvGrpSpPr>
          <p:grpSpPr>
            <a:xfrm rot="16200000">
              <a:off x="123189" y="5052200"/>
              <a:ext cx="1379217" cy="237071"/>
              <a:chOff x="694266" y="3725329"/>
              <a:chExt cx="1379217" cy="237071"/>
            </a:xfrm>
          </p:grpSpPr>
          <p:sp>
            <p:nvSpPr>
              <p:cNvPr id="36" name="Rectangle 35"/>
              <p:cNvSpPr/>
              <p:nvPr/>
            </p:nvSpPr>
            <p:spPr>
              <a:xfrm>
                <a:off x="694266" y="3725333"/>
                <a:ext cx="237067" cy="237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931333" y="3725332"/>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168400" y="3725331"/>
                <a:ext cx="237067" cy="23706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613744" y="3725330"/>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391072" y="3725330"/>
                <a:ext cx="237067" cy="23706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836416" y="3725329"/>
                <a:ext cx="237067" cy="237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rot="16200000">
              <a:off x="360257" y="5052200"/>
              <a:ext cx="1379217" cy="237071"/>
              <a:chOff x="3324013" y="3725328"/>
              <a:chExt cx="1379217" cy="237071"/>
            </a:xfrm>
          </p:grpSpPr>
          <p:sp>
            <p:nvSpPr>
              <p:cNvPr id="44" name="Rectangle 43"/>
              <p:cNvSpPr/>
              <p:nvPr/>
            </p:nvSpPr>
            <p:spPr>
              <a:xfrm>
                <a:off x="3324013" y="3725332"/>
                <a:ext cx="237067" cy="237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561080" y="3725331"/>
                <a:ext cx="237067" cy="2370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798147" y="3725330"/>
                <a:ext cx="237067" cy="23706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243491" y="3725329"/>
                <a:ext cx="237067" cy="23706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4020819" y="3725329"/>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466163" y="3725328"/>
                <a:ext cx="237067" cy="2370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0" name="TextBox 49"/>
          <p:cNvSpPr txBox="1"/>
          <p:nvPr/>
        </p:nvSpPr>
        <p:spPr>
          <a:xfrm>
            <a:off x="2953106" y="5104135"/>
            <a:ext cx="1431715" cy="369332"/>
          </a:xfrm>
          <a:prstGeom prst="rect">
            <a:avLst/>
          </a:prstGeom>
          <a:noFill/>
        </p:spPr>
        <p:txBody>
          <a:bodyPr wrap="square" rtlCol="0">
            <a:spAutoFit/>
          </a:bodyPr>
          <a:lstStyle/>
          <a:p>
            <a:r>
              <a:rPr lang="en-US" dirty="0" smtClean="0"/>
              <a:t>. . .</a:t>
            </a:r>
            <a:endParaRPr lang="en-US" dirty="0"/>
          </a:p>
        </p:txBody>
      </p:sp>
      <p:sp>
        <p:nvSpPr>
          <p:cNvPr id="51" name="TextBox 50"/>
          <p:cNvSpPr txBox="1"/>
          <p:nvPr/>
        </p:nvSpPr>
        <p:spPr>
          <a:xfrm rot="16200000">
            <a:off x="1606630" y="2511582"/>
            <a:ext cx="1264920" cy="276999"/>
          </a:xfrm>
          <a:prstGeom prst="rect">
            <a:avLst/>
          </a:prstGeom>
          <a:noFill/>
        </p:spPr>
        <p:txBody>
          <a:bodyPr wrap="square" rtlCol="0">
            <a:spAutoFit/>
          </a:bodyPr>
          <a:lstStyle/>
          <a:p>
            <a:r>
              <a:rPr lang="en-US" sz="1200" dirty="0" smtClean="0"/>
              <a:t>Power</a:t>
            </a:r>
            <a:endParaRPr lang="en-US" sz="1200" dirty="0"/>
          </a:p>
        </p:txBody>
      </p:sp>
      <p:sp>
        <p:nvSpPr>
          <p:cNvPr id="52" name="TextBox 51"/>
          <p:cNvSpPr txBox="1"/>
          <p:nvPr/>
        </p:nvSpPr>
        <p:spPr>
          <a:xfrm rot="16200000">
            <a:off x="4194751" y="2613182"/>
            <a:ext cx="1264920" cy="276999"/>
          </a:xfrm>
          <a:prstGeom prst="rect">
            <a:avLst/>
          </a:prstGeom>
          <a:noFill/>
        </p:spPr>
        <p:txBody>
          <a:bodyPr wrap="square" rtlCol="0">
            <a:spAutoFit/>
          </a:bodyPr>
          <a:lstStyle/>
          <a:p>
            <a:r>
              <a:rPr lang="en-US" sz="1200" dirty="0" smtClean="0"/>
              <a:t>Power</a:t>
            </a:r>
            <a:endParaRPr lang="en-US" sz="1200" dirty="0"/>
          </a:p>
        </p:txBody>
      </p:sp>
      <p:sp>
        <p:nvSpPr>
          <p:cNvPr id="54" name="TextBox 53"/>
          <p:cNvSpPr txBox="1"/>
          <p:nvPr/>
        </p:nvSpPr>
        <p:spPr>
          <a:xfrm>
            <a:off x="2885877" y="3294242"/>
            <a:ext cx="579120" cy="274891"/>
          </a:xfrm>
          <a:prstGeom prst="rect">
            <a:avLst/>
          </a:prstGeom>
          <a:noFill/>
        </p:spPr>
        <p:txBody>
          <a:bodyPr wrap="square" rtlCol="0">
            <a:spAutoFit/>
          </a:bodyPr>
          <a:lstStyle/>
          <a:p>
            <a:r>
              <a:rPr lang="en-US" sz="1200" dirty="0" smtClean="0"/>
              <a:t>Bins</a:t>
            </a:r>
            <a:endParaRPr lang="en-US" sz="1200" dirty="0"/>
          </a:p>
        </p:txBody>
      </p:sp>
      <p:sp>
        <p:nvSpPr>
          <p:cNvPr id="55" name="TextBox 54"/>
          <p:cNvSpPr txBox="1"/>
          <p:nvPr/>
        </p:nvSpPr>
        <p:spPr>
          <a:xfrm>
            <a:off x="5595638" y="3369304"/>
            <a:ext cx="579120" cy="274891"/>
          </a:xfrm>
          <a:prstGeom prst="rect">
            <a:avLst/>
          </a:prstGeom>
          <a:noFill/>
        </p:spPr>
        <p:txBody>
          <a:bodyPr wrap="square" rtlCol="0">
            <a:spAutoFit/>
          </a:bodyPr>
          <a:lstStyle/>
          <a:p>
            <a:r>
              <a:rPr lang="en-US" sz="1200" dirty="0" smtClean="0"/>
              <a:t>Bins</a:t>
            </a:r>
            <a:endParaRPr lang="en-US" sz="1200" dirty="0"/>
          </a:p>
        </p:txBody>
      </p:sp>
      <p:sp>
        <p:nvSpPr>
          <p:cNvPr id="57" name="TextBox 56"/>
          <p:cNvSpPr txBox="1"/>
          <p:nvPr/>
        </p:nvSpPr>
        <p:spPr>
          <a:xfrm>
            <a:off x="2490156" y="1714921"/>
            <a:ext cx="1888711" cy="369332"/>
          </a:xfrm>
          <a:prstGeom prst="rect">
            <a:avLst/>
          </a:prstGeom>
          <a:noFill/>
        </p:spPr>
        <p:txBody>
          <a:bodyPr wrap="square" rtlCol="0">
            <a:spAutoFit/>
          </a:bodyPr>
          <a:lstStyle/>
          <a:p>
            <a:r>
              <a:rPr lang="en-US" dirty="0" smtClean="0"/>
              <a:t>FFT from chunk 1</a:t>
            </a:r>
            <a:endParaRPr lang="en-US" dirty="0"/>
          </a:p>
        </p:txBody>
      </p:sp>
      <p:sp>
        <p:nvSpPr>
          <p:cNvPr id="58" name="TextBox 57"/>
          <p:cNvSpPr txBox="1"/>
          <p:nvPr/>
        </p:nvSpPr>
        <p:spPr>
          <a:xfrm>
            <a:off x="5005463" y="1709291"/>
            <a:ext cx="1888711" cy="369332"/>
          </a:xfrm>
          <a:prstGeom prst="rect">
            <a:avLst/>
          </a:prstGeom>
          <a:noFill/>
        </p:spPr>
        <p:txBody>
          <a:bodyPr wrap="square" rtlCol="0">
            <a:spAutoFit/>
          </a:bodyPr>
          <a:lstStyle/>
          <a:p>
            <a:r>
              <a:rPr lang="en-US" dirty="0" smtClean="0"/>
              <a:t>FFT from chunk 2</a:t>
            </a:r>
            <a:endParaRPr lang="en-US" dirty="0"/>
          </a:p>
        </p:txBody>
      </p:sp>
      <p:sp>
        <p:nvSpPr>
          <p:cNvPr id="61" name="TextBox 60"/>
          <p:cNvSpPr txBox="1"/>
          <p:nvPr/>
        </p:nvSpPr>
        <p:spPr>
          <a:xfrm>
            <a:off x="2408282" y="4071397"/>
            <a:ext cx="1423322" cy="276999"/>
          </a:xfrm>
          <a:prstGeom prst="rect">
            <a:avLst/>
          </a:prstGeom>
          <a:noFill/>
        </p:spPr>
        <p:txBody>
          <a:bodyPr wrap="square" rtlCol="0">
            <a:spAutoFit/>
          </a:bodyPr>
          <a:lstStyle/>
          <a:p>
            <a:r>
              <a:rPr lang="en-US" sz="1200" dirty="0" smtClean="0"/>
              <a:t>Power in each bin</a:t>
            </a:r>
            <a:endParaRPr lang="en-US" sz="1200" dirty="0"/>
          </a:p>
        </p:txBody>
      </p:sp>
      <p:sp>
        <p:nvSpPr>
          <p:cNvPr id="62" name="TextBox 61"/>
          <p:cNvSpPr txBox="1"/>
          <p:nvPr/>
        </p:nvSpPr>
        <p:spPr>
          <a:xfrm>
            <a:off x="5035102" y="4071397"/>
            <a:ext cx="1423322" cy="276999"/>
          </a:xfrm>
          <a:prstGeom prst="rect">
            <a:avLst/>
          </a:prstGeom>
          <a:noFill/>
        </p:spPr>
        <p:txBody>
          <a:bodyPr wrap="square" rtlCol="0">
            <a:spAutoFit/>
          </a:bodyPr>
          <a:lstStyle/>
          <a:p>
            <a:r>
              <a:rPr lang="en-US" sz="1200" dirty="0" smtClean="0"/>
              <a:t>Power in each bin</a:t>
            </a:r>
            <a:endParaRPr lang="en-US" sz="1200" dirty="0"/>
          </a:p>
        </p:txBody>
      </p:sp>
      <p:cxnSp>
        <p:nvCxnSpPr>
          <p:cNvPr id="64" name="Elbow Connector 63"/>
          <p:cNvCxnSpPr>
            <a:stCxn id="61" idx="2"/>
            <a:endCxn id="41" idx="3"/>
          </p:cNvCxnSpPr>
          <p:nvPr/>
        </p:nvCxnSpPr>
        <p:spPr>
          <a:xfrm rot="5400000">
            <a:off x="2675379" y="4199832"/>
            <a:ext cx="296000" cy="593128"/>
          </a:xfrm>
          <a:prstGeom prst="bentConnector3">
            <a:avLst>
              <a:gd name="adj1" fmla="val 3455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62" idx="2"/>
            <a:endCxn id="49" idx="3"/>
          </p:cNvCxnSpPr>
          <p:nvPr/>
        </p:nvCxnSpPr>
        <p:spPr>
          <a:xfrm rot="5400000">
            <a:off x="4107323" y="3004956"/>
            <a:ext cx="296000" cy="298288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69" name="Picture 68"/>
          <p:cNvPicPr/>
          <p:nvPr/>
        </p:nvPicPr>
        <p:blipFill>
          <a:blip r:embed="rId2">
            <a:extLst>
              <a:ext uri="{28A0092B-C50C-407E-A947-70E740481C1C}">
                <a14:useLocalDpi xmlns:a14="http://schemas.microsoft.com/office/drawing/2010/main" val="0"/>
              </a:ext>
            </a:extLst>
          </a:blip>
          <a:srcRect/>
          <a:stretch>
            <a:fillRect/>
          </a:stretch>
        </p:blipFill>
        <p:spPr bwMode="auto">
          <a:xfrm>
            <a:off x="8489043" y="1927874"/>
            <a:ext cx="1061957" cy="4542385"/>
          </a:xfrm>
          <a:prstGeom prst="rect">
            <a:avLst/>
          </a:prstGeom>
          <a:noFill/>
          <a:ln>
            <a:noFill/>
          </a:ln>
        </p:spPr>
      </p:pic>
      <p:sp>
        <p:nvSpPr>
          <p:cNvPr id="70" name="TextBox 69"/>
          <p:cNvSpPr txBox="1"/>
          <p:nvPr/>
        </p:nvSpPr>
        <p:spPr>
          <a:xfrm>
            <a:off x="7692481" y="1714921"/>
            <a:ext cx="2887413" cy="369332"/>
          </a:xfrm>
          <a:prstGeom prst="rect">
            <a:avLst/>
          </a:prstGeom>
          <a:noFill/>
        </p:spPr>
        <p:txBody>
          <a:bodyPr wrap="square" rtlCol="0">
            <a:spAutoFit/>
          </a:bodyPr>
          <a:lstStyle/>
          <a:p>
            <a:r>
              <a:rPr lang="en-US" dirty="0" smtClean="0"/>
              <a:t>Spectrogram of audio event</a:t>
            </a:r>
            <a:endParaRPr lang="en-US" dirty="0"/>
          </a:p>
        </p:txBody>
      </p:sp>
      <p:sp>
        <p:nvSpPr>
          <p:cNvPr id="71" name="Right Arrow 70"/>
          <p:cNvSpPr/>
          <p:nvPr/>
        </p:nvSpPr>
        <p:spPr>
          <a:xfrm>
            <a:off x="4197545" y="5089740"/>
            <a:ext cx="3772082" cy="335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4225154" y="5414250"/>
            <a:ext cx="3597904" cy="646331"/>
          </a:xfrm>
          <a:prstGeom prst="rect">
            <a:avLst/>
          </a:prstGeom>
          <a:noFill/>
        </p:spPr>
        <p:txBody>
          <a:bodyPr wrap="square" rtlCol="0">
            <a:spAutoFit/>
          </a:bodyPr>
          <a:lstStyle/>
          <a:p>
            <a:r>
              <a:rPr lang="en-US" dirty="0" smtClean="0"/>
              <a:t>50 </a:t>
            </a:r>
            <a:r>
              <a:rPr lang="en-US" dirty="0" err="1" smtClean="0"/>
              <a:t>ms</a:t>
            </a:r>
            <a:r>
              <a:rPr lang="en-US" dirty="0" smtClean="0"/>
              <a:t> of audio data that does not pass frequency screening</a:t>
            </a:r>
            <a:endParaRPr lang="en-US" dirty="0"/>
          </a:p>
        </p:txBody>
      </p:sp>
    </p:spTree>
    <p:extLst>
      <p:ext uri="{BB962C8B-B14F-4D97-AF65-F5344CB8AC3E}">
        <p14:creationId xmlns:p14="http://schemas.microsoft.com/office/powerpoint/2010/main" val="11470618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387</TotalTime>
  <Words>1032</Words>
  <Application>Microsoft Macintosh PowerPoint</Application>
  <PresentationFormat>Custom</PresentationFormat>
  <Paragraphs>210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Retrospect</vt:lpstr>
      <vt:lpstr>A Commercial Nocturnal Asthma Monitor</vt:lpstr>
      <vt:lpstr>Need and Scope</vt:lpstr>
      <vt:lpstr>Design Requirements</vt:lpstr>
      <vt:lpstr>Specific Details: clock speeds and run time</vt:lpstr>
      <vt:lpstr>Specific Details: Microphone</vt:lpstr>
      <vt:lpstr>Flowchart</vt:lpstr>
      <vt:lpstr>Cough signals</vt:lpstr>
      <vt:lpstr>Software Description: Frequency Screening</vt:lpstr>
      <vt:lpstr>Software Description: Frequency screening</vt:lpstr>
      <vt:lpstr>Software Description: Template Creation</vt:lpstr>
      <vt:lpstr>Software Description: Template Matching</vt:lpstr>
      <vt:lpstr>Software Description: Template Matching</vt:lpstr>
      <vt:lpstr>Software Description: Cough Frequency</vt:lpstr>
      <vt:lpstr>Conclusions: Performance</vt:lpstr>
      <vt:lpstr>Conclusions: Improvements</vt:lpstr>
      <vt:lpstr>Conclusions: IP and marketing</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Commercial Nocturnal Asthma Monitor</dc:title>
  <dc:creator>William Padovano</dc:creator>
  <cp:lastModifiedBy>William Padovano</cp:lastModifiedBy>
  <cp:revision>24</cp:revision>
  <dcterms:created xsi:type="dcterms:W3CDTF">2014-12-02T20:15:55Z</dcterms:created>
  <dcterms:modified xsi:type="dcterms:W3CDTF">2014-12-05T14:22:03Z</dcterms:modified>
</cp:coreProperties>
</file>