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20" r:id="rId1"/>
  </p:sldMasterIdLst>
  <p:notesMasterIdLst>
    <p:notesMasterId r:id="rId19"/>
  </p:notesMasterIdLst>
  <p:sldIdLst>
    <p:sldId id="256" r:id="rId2"/>
    <p:sldId id="257" r:id="rId3"/>
    <p:sldId id="270" r:id="rId4"/>
    <p:sldId id="271" r:id="rId5"/>
    <p:sldId id="258" r:id="rId6"/>
    <p:sldId id="259" r:id="rId7"/>
    <p:sldId id="260" r:id="rId8"/>
    <p:sldId id="263" r:id="rId9"/>
    <p:sldId id="261" r:id="rId10"/>
    <p:sldId id="264" r:id="rId11"/>
    <p:sldId id="265" r:id="rId12"/>
    <p:sldId id="262" r:id="rId13"/>
    <p:sldId id="266" r:id="rId14"/>
    <p:sldId id="274" r:id="rId15"/>
    <p:sldId id="273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248A8-D56F-5341-9E57-7DE22C59295A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30C32-87D2-8B42-9EB5-BF57F2EF0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2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0C32-87D2-8B42-9EB5-BF57F2EF0C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46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0C32-87D2-8B42-9EB5-BF57F2EF0C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50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0C32-87D2-8B42-9EB5-BF57F2EF0C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97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0C32-87D2-8B42-9EB5-BF57F2EF0C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77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0C32-87D2-8B42-9EB5-BF57F2EF0C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47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0C32-87D2-8B42-9EB5-BF57F2EF0C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26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0C32-87D2-8B42-9EB5-BF57F2EF0C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03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0C32-87D2-8B42-9EB5-BF57F2EF0C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6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0C32-87D2-8B42-9EB5-BF57F2EF0C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2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10/27/14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F5E3-E054-D548-9D41-3FF3336B7FFE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C50-DFAE-B240-BF15-06B2CEA7E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F5E3-E054-D548-9D41-3FF3336B7FFE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C50-DFAE-B240-BF15-06B2CEA7E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F5E3-E054-D548-9D41-3FF3336B7FFE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C50-DFAE-B240-BF15-06B2CEA7E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F5E3-E054-D548-9D41-3FF3336B7FFE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C50-DFAE-B240-BF15-06B2CEA7E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F5E3-E054-D548-9D41-3FF3336B7FFE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C50-DFAE-B240-BF15-06B2CEA7E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F5E3-E054-D548-9D41-3FF3336B7FFE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C50-DFAE-B240-BF15-06B2CEA7E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F5E3-E054-D548-9D41-3FF3336B7FFE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FC50-DFAE-B240-BF15-06B2CEA7E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F5E3-E054-D548-9D41-3FF3336B7FFE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F5E3-E054-D548-9D41-3FF3336B7FFE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19FC50-DFAE-B240-BF15-06B2CEA7E1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119FC50-DFAE-B240-BF15-06B2CEA7E14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735F5E3-E054-D548-9D41-3FF3336B7FFE}" type="datetimeFigureOut">
              <a:rPr lang="en-US" smtClean="0"/>
              <a:t>10/27/14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Commercial Nocturnal Asthma Monitor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Group 26</a:t>
            </a:r>
          </a:p>
          <a:p>
            <a:r>
              <a:rPr lang="en-US" dirty="0" smtClean="0"/>
              <a:t>David Kim, William </a:t>
            </a:r>
            <a:r>
              <a:rPr lang="en-US" dirty="0" err="1" smtClean="0"/>
              <a:t>Padovano</a:t>
            </a:r>
            <a:r>
              <a:rPr lang="en-US" dirty="0" smtClean="0"/>
              <a:t>, Chris Beyer</a:t>
            </a:r>
          </a:p>
          <a:p>
            <a:r>
              <a:rPr lang="en-US" dirty="0" smtClean="0"/>
              <a:t>October 27</a:t>
            </a:r>
            <a:r>
              <a:rPr lang="en-US" baseline="30000" dirty="0" smtClean="0"/>
              <a:t>th</a:t>
            </a:r>
            <a:r>
              <a:rPr lang="en-US" dirty="0" smtClean="0"/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91784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/>
        </p:nvPicPr>
        <p:blipFill>
          <a:blip r:embed="rId3"/>
          <a:srcRect t="18500" b="18500"/>
          <a:stretch>
            <a:fillRect/>
          </a:stretch>
        </p:blipFill>
        <p:spPr>
          <a:xfrm>
            <a:off x="3959490" y="3532007"/>
            <a:ext cx="4117709" cy="2594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Alternatives: Vibration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r>
              <a:rPr lang="en-US" dirty="0" smtClean="0"/>
              <a:t>Wearable sensor</a:t>
            </a:r>
          </a:p>
          <a:p>
            <a:pPr lvl="1"/>
            <a:r>
              <a:rPr lang="en-US" dirty="0" smtClean="0"/>
              <a:t>Placement: collar of shirt</a:t>
            </a:r>
          </a:p>
          <a:p>
            <a:pPr lvl="1"/>
            <a:r>
              <a:rPr lang="en-US" dirty="0" smtClean="0"/>
              <a:t>Detects: sudden movements</a:t>
            </a:r>
          </a:p>
          <a:p>
            <a:r>
              <a:rPr lang="en-US" dirty="0" smtClean="0"/>
              <a:t>Mattress pad</a:t>
            </a:r>
          </a:p>
          <a:p>
            <a:pPr lvl="1"/>
            <a:r>
              <a:rPr lang="en-US" dirty="0" smtClean="0"/>
              <a:t>Placement: grid of 6x6 sensors built into mattress cover</a:t>
            </a:r>
          </a:p>
          <a:p>
            <a:pPr lvl="1"/>
            <a:r>
              <a:rPr lang="en-US" dirty="0" smtClean="0"/>
              <a:t>Detects: sudden movements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6126163"/>
            <a:ext cx="799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Need ● Scope ● Design Requirements ● </a:t>
            </a:r>
            <a:r>
              <a:rPr lang="en-US" b="1" dirty="0" smtClean="0"/>
              <a:t>Alternatives</a:t>
            </a:r>
            <a:r>
              <a:rPr lang="en-US" dirty="0" smtClean="0"/>
              <a:t>● Analysis ● Specific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4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00200"/>
            <a:ext cx="34290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Design Alternatives: Pulse </a:t>
            </a:r>
            <a:r>
              <a:rPr lang="en-US" sz="4000" dirty="0" err="1" smtClean="0"/>
              <a:t>Oximetry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Detects: blood oxygen saturation</a:t>
            </a:r>
          </a:p>
          <a:p>
            <a:pPr lvl="1"/>
            <a:r>
              <a:rPr lang="en-US" dirty="0" smtClean="0"/>
              <a:t>Normal: &gt;95%</a:t>
            </a:r>
          </a:p>
          <a:p>
            <a:pPr lvl="1"/>
            <a:r>
              <a:rPr lang="en-US" dirty="0" smtClean="0"/>
              <a:t>Moderate Hypoxia: 90-95%</a:t>
            </a:r>
          </a:p>
          <a:p>
            <a:pPr lvl="1"/>
            <a:r>
              <a:rPr lang="en-US" dirty="0" smtClean="0"/>
              <a:t>Severe Hypoxia: &lt;90%</a:t>
            </a:r>
          </a:p>
          <a:p>
            <a:r>
              <a:rPr lang="en-US" dirty="0" smtClean="0"/>
              <a:t>Mean-squared error:</a:t>
            </a:r>
          </a:p>
          <a:p>
            <a:pPr lvl="1"/>
            <a:r>
              <a:rPr lang="en-US" dirty="0" smtClean="0"/>
              <a:t>Transmittance: 0.02%</a:t>
            </a:r>
          </a:p>
          <a:p>
            <a:pPr lvl="1"/>
            <a:r>
              <a:rPr lang="en-US" dirty="0" smtClean="0"/>
              <a:t>Reflectance: 2.6%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6126163"/>
            <a:ext cx="799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Need ● Scope ● Design Requirements ● </a:t>
            </a:r>
            <a:r>
              <a:rPr lang="en-US" b="1" dirty="0" smtClean="0"/>
              <a:t>Alternatives</a:t>
            </a:r>
            <a:r>
              <a:rPr lang="en-US" dirty="0" smtClean="0"/>
              <a:t>● Analysis ● Specific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5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Alternatives: Audio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Wearable sensor</a:t>
            </a:r>
          </a:p>
          <a:p>
            <a:pPr lvl="1"/>
            <a:r>
              <a:rPr lang="en-US" dirty="0" smtClean="0"/>
              <a:t>Placement: suprasternal notch</a:t>
            </a:r>
          </a:p>
          <a:p>
            <a:pPr lvl="2"/>
            <a:r>
              <a:rPr lang="en-US" dirty="0" smtClean="0"/>
              <a:t>Below larynx—reduces artifacts</a:t>
            </a:r>
          </a:p>
          <a:p>
            <a:pPr lvl="1"/>
            <a:r>
              <a:rPr lang="en-US" dirty="0" smtClean="0"/>
              <a:t>Detects: coughs and wheezes</a:t>
            </a:r>
          </a:p>
          <a:p>
            <a:r>
              <a:rPr lang="en-US" dirty="0" smtClean="0"/>
              <a:t>Bedside sensor</a:t>
            </a:r>
          </a:p>
          <a:p>
            <a:pPr lvl="1"/>
            <a:r>
              <a:rPr lang="en-US" dirty="0" smtClean="0"/>
              <a:t>Detects: coughs and wheezes</a:t>
            </a:r>
          </a:p>
          <a:p>
            <a:pPr lvl="1"/>
            <a:r>
              <a:rPr lang="en-US" dirty="0" smtClean="0"/>
              <a:t>Unobtrusive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126163"/>
            <a:ext cx="799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Need ● Scope ● Design Requirements ● </a:t>
            </a:r>
            <a:r>
              <a:rPr lang="en-US" b="1" dirty="0" smtClean="0"/>
              <a:t>Alternatives</a:t>
            </a:r>
            <a:r>
              <a:rPr lang="en-US" dirty="0" smtClean="0"/>
              <a:t>● Analysis ● Specific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7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Pugh Chart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50971"/>
              </p:ext>
            </p:extLst>
          </p:nvPr>
        </p:nvGraphicFramePr>
        <p:xfrm>
          <a:off x="457200" y="1242712"/>
          <a:ext cx="7620001" cy="4708531"/>
        </p:xfrm>
        <a:graphic>
          <a:graphicData uri="http://schemas.openxmlformats.org/drawingml/2006/table">
            <a:tbl>
              <a:tblPr/>
              <a:tblGrid>
                <a:gridCol w="1524000"/>
                <a:gridCol w="1001486"/>
                <a:gridCol w="986971"/>
                <a:gridCol w="1248229"/>
                <a:gridCol w="943429"/>
                <a:gridCol w="914400"/>
                <a:gridCol w="1001486"/>
              </a:tblGrid>
              <a:tr h="6244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Relative importance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Visual: Movement detection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Visual: Breathing rate detection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Vibration: wearable sensor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Vibration: mattress pad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Pulse oximetry: finger clip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Cost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Safety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Comfort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Ease of use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Maintenance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Size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Weight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Recording Time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Sampling Rate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Robustness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SNR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Software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Value of Information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Range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Initial setup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3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WEIGHTED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57.96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63.26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73.26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78.84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57200" y="6110673"/>
            <a:ext cx="799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Need ● Scope ● Design Requirements ● Alternatives● </a:t>
            </a:r>
            <a:r>
              <a:rPr lang="en-US" b="1" dirty="0" smtClean="0"/>
              <a:t>Analysis</a:t>
            </a:r>
            <a:r>
              <a:rPr lang="en-US" dirty="0" smtClean="0"/>
              <a:t> ● Specific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Pugh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072410"/>
              </p:ext>
            </p:extLst>
          </p:nvPr>
        </p:nvGraphicFramePr>
        <p:xfrm>
          <a:off x="457199" y="1254653"/>
          <a:ext cx="7620001" cy="4913355"/>
        </p:xfrm>
        <a:graphic>
          <a:graphicData uri="http://schemas.openxmlformats.org/drawingml/2006/table">
            <a:tbl>
              <a:tblPr/>
              <a:tblGrid>
                <a:gridCol w="1524000"/>
                <a:gridCol w="1001486"/>
                <a:gridCol w="986971"/>
                <a:gridCol w="1248229"/>
                <a:gridCol w="943429"/>
                <a:gridCol w="914400"/>
                <a:gridCol w="1001486"/>
              </a:tblGrid>
              <a:tr h="9029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Audio: wearable sensor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Audio: bedside sensor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Spirometry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Visual breathing rate &amp; bedside audio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Pulse oximetry &amp; bedside audio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Pulse oximetry &amp; vibration mattress pad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Cost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Safety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Comfort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Ease of use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Maintenance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Size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Weight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Recording Time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Sampling Rate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Robustness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SNR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Software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Value of Information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Range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Initial setup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WEIGHTED TOTAL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74.22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84.52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55.66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70.93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73.24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6126163"/>
            <a:ext cx="799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Need ● Scope ● Design Requirements ● Alternatives● </a:t>
            </a:r>
            <a:r>
              <a:rPr lang="en-US" b="1" dirty="0" smtClean="0"/>
              <a:t>Analysis</a:t>
            </a:r>
            <a:r>
              <a:rPr lang="en-US" dirty="0" smtClean="0"/>
              <a:t> ● Specific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1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Vibration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199"/>
            <a:ext cx="6884330" cy="42238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62985" y="4947065"/>
            <a:ext cx="5870125" cy="3193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  </a:t>
            </a:r>
            <a:r>
              <a:rPr lang="en-US" sz="14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1400" dirty="0" smtClean="0">
                <a:latin typeface="Calibri"/>
                <a:ea typeface="Calibri"/>
                <a:cs typeface="Times New Roman"/>
              </a:rPr>
              <a:t>         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cough              slight bend       slight </a:t>
            </a: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bend   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      cough        throat </a:t>
            </a: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clearing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6126163"/>
            <a:ext cx="799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Need ● Scope ● Design Requirements ● Alternatives● </a:t>
            </a:r>
            <a:r>
              <a:rPr lang="en-US" b="1" dirty="0" smtClean="0"/>
              <a:t>Analysis</a:t>
            </a:r>
            <a:r>
              <a:rPr lang="en-US" dirty="0" smtClean="0"/>
              <a:t> ● Specific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4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Audio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126163"/>
            <a:ext cx="799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Need ● Scope ● Design Requirements ● Alternatives● </a:t>
            </a:r>
            <a:r>
              <a:rPr lang="en-US" b="1" dirty="0" smtClean="0"/>
              <a:t>Analysis</a:t>
            </a:r>
            <a:r>
              <a:rPr lang="en-US" dirty="0" smtClean="0"/>
              <a:t> ● Specific Details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2" b="10282"/>
          <a:stretch>
            <a:fillRect/>
          </a:stretch>
        </p:blipFill>
        <p:spPr bwMode="auto">
          <a:xfrm>
            <a:off x="457200" y="1402148"/>
            <a:ext cx="7620000" cy="40037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33358" y="1449571"/>
            <a:ext cx="5297053" cy="3627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       The  quick     brown   fox     </a:t>
            </a:r>
            <a:r>
              <a:rPr lang="en-US" sz="1400" b="1" dirty="0" smtClean="0">
                <a:effectLst/>
                <a:latin typeface="Calibri"/>
                <a:ea typeface="Calibri"/>
                <a:cs typeface="Times New Roman"/>
              </a:rPr>
              <a:t>cough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       jumped  over  </a:t>
            </a: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the 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lazy dog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3872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Design Details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t="3335" r="12724" b="9292"/>
          <a:stretch/>
        </p:blipFill>
        <p:spPr bwMode="auto">
          <a:xfrm>
            <a:off x="457200" y="1600199"/>
            <a:ext cx="3569800" cy="3573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t="4000" r="13332" b="8667"/>
          <a:stretch/>
        </p:blipFill>
        <p:spPr bwMode="auto">
          <a:xfrm>
            <a:off x="4383234" y="1600200"/>
            <a:ext cx="3693966" cy="36817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6126163"/>
            <a:ext cx="799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Need ● Scope ● Design Requirements ● Alternatives● Analysis ● </a:t>
            </a:r>
            <a:r>
              <a:rPr lang="en-US" b="1" dirty="0" smtClean="0"/>
              <a:t>Specific</a:t>
            </a:r>
            <a:r>
              <a:rPr lang="en-US" dirty="0" smtClean="0"/>
              <a:t> </a:t>
            </a:r>
            <a:r>
              <a:rPr lang="en-US" b="1" dirty="0" smtClean="0"/>
              <a:t>Details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556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is nocturnal asthma (NA)?</a:t>
            </a:r>
          </a:p>
          <a:p>
            <a:pPr lvl="1"/>
            <a:r>
              <a:rPr lang="en-US" sz="2400" dirty="0" smtClean="0"/>
              <a:t>Nighttime exacerbation of asthma symptoms</a:t>
            </a:r>
          </a:p>
          <a:p>
            <a:pPr lvl="1"/>
            <a:r>
              <a:rPr lang="en-US" sz="2400" dirty="0" smtClean="0"/>
              <a:t>Indication of improper management of asthma</a:t>
            </a:r>
          </a:p>
          <a:p>
            <a:r>
              <a:rPr lang="en-US" sz="2400" dirty="0" smtClean="0"/>
              <a:t>Affects 47-75% of all asthmatics</a:t>
            </a:r>
          </a:p>
          <a:p>
            <a:r>
              <a:rPr lang="en-US" sz="2400" dirty="0" smtClean="0"/>
              <a:t>Consequences:</a:t>
            </a:r>
          </a:p>
          <a:p>
            <a:pPr lvl="1"/>
            <a:r>
              <a:rPr lang="en-US" sz="2400" dirty="0" smtClean="0"/>
              <a:t>Depression</a:t>
            </a:r>
          </a:p>
          <a:p>
            <a:pPr lvl="1"/>
            <a:r>
              <a:rPr lang="en-US" sz="2400" dirty="0" smtClean="0"/>
              <a:t>Anxiety</a:t>
            </a:r>
          </a:p>
          <a:p>
            <a:pPr lvl="1"/>
            <a:r>
              <a:rPr lang="en-US" sz="2400" dirty="0" smtClean="0"/>
              <a:t>Developmental, emotional, and behavioral problems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6126163"/>
            <a:ext cx="799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Need</a:t>
            </a:r>
            <a:r>
              <a:rPr lang="en-US" dirty="0" smtClean="0"/>
              <a:t> ● Scope ● Design Requirements ● Alternatives● Analysis ● Specific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502" r="26923"/>
          <a:stretch/>
        </p:blipFill>
        <p:spPr>
          <a:xfrm>
            <a:off x="457201" y="3032350"/>
            <a:ext cx="3995654" cy="3093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2628448"/>
          </a:xfrm>
        </p:spPr>
        <p:txBody>
          <a:bodyPr>
            <a:normAutofit/>
          </a:bodyPr>
          <a:lstStyle/>
          <a:p>
            <a:r>
              <a:rPr lang="en-US" sz="3200" dirty="0"/>
              <a:t>There is no objective, home-based continuous monitoring system for nocturnal </a:t>
            </a:r>
            <a:r>
              <a:rPr lang="en-US" sz="3200" dirty="0" smtClean="0"/>
              <a:t>asthma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45966"/>
          <a:stretch/>
        </p:blipFill>
        <p:spPr>
          <a:xfrm>
            <a:off x="5105299" y="3032350"/>
            <a:ext cx="2971901" cy="30938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6126163"/>
            <a:ext cx="799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Need ● Scope ● Design Requirements ● Alternatives● </a:t>
            </a:r>
            <a:r>
              <a:rPr lang="en-US" b="1" dirty="0" smtClean="0"/>
              <a:t>Analysis</a:t>
            </a:r>
            <a:r>
              <a:rPr lang="en-US" dirty="0" smtClean="0"/>
              <a:t> ● Specific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2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489042"/>
          </a:xfrm>
        </p:spPr>
        <p:txBody>
          <a:bodyPr>
            <a:normAutofit/>
          </a:bodyPr>
          <a:lstStyle/>
          <a:p>
            <a:r>
              <a:rPr lang="en-US" sz="2800" dirty="0"/>
              <a:t>We propose to design a commercial, home-based device capable of monitoring symptoms and alerting parents or caregivers if intervention may be required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57200" y="6126163"/>
            <a:ext cx="799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Need ● </a:t>
            </a:r>
            <a:r>
              <a:rPr lang="en-US" b="1" dirty="0" smtClean="0"/>
              <a:t>Scope</a:t>
            </a:r>
            <a:r>
              <a:rPr lang="en-US" dirty="0" smtClean="0"/>
              <a:t> ● Design Requirements ● Alternatives● Analysis ● Specific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6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Not diagnostic</a:t>
            </a:r>
          </a:p>
          <a:p>
            <a:pPr lvl="1"/>
            <a:r>
              <a:rPr lang="en-US" sz="2400" dirty="0" smtClean="0"/>
              <a:t>Intended for children who have been diagnosed with asthma and may suffer from NA</a:t>
            </a:r>
          </a:p>
          <a:p>
            <a:r>
              <a:rPr lang="en-US" sz="2400" dirty="0" smtClean="0"/>
              <a:t>Will not disturb or constrain the child’s sleep</a:t>
            </a:r>
          </a:p>
          <a:p>
            <a:r>
              <a:rPr lang="en-US" sz="2400" dirty="0" smtClean="0"/>
              <a:t>Easy to configure and use</a:t>
            </a:r>
          </a:p>
          <a:p>
            <a:pPr lvl="1"/>
            <a:r>
              <a:rPr lang="en-US" sz="2400" dirty="0" smtClean="0"/>
              <a:t>Manageable by not medically trained audience</a:t>
            </a:r>
          </a:p>
          <a:p>
            <a:r>
              <a:rPr lang="en-US" sz="2400" dirty="0" smtClean="0"/>
              <a:t>Focus on coughs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57200" y="6126163"/>
            <a:ext cx="799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Need ● </a:t>
            </a:r>
            <a:r>
              <a:rPr lang="en-US" b="1" dirty="0" smtClean="0"/>
              <a:t>Scope</a:t>
            </a:r>
            <a:r>
              <a:rPr lang="en-US" dirty="0" smtClean="0"/>
              <a:t> ● Design Requirements ● Alternatives● Analysis ● Specific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39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Requirements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05246"/>
              </p:ext>
            </p:extLst>
          </p:nvPr>
        </p:nvGraphicFramePr>
        <p:xfrm>
          <a:off x="457201" y="1502487"/>
          <a:ext cx="7620000" cy="4075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981"/>
                <a:gridCol w="3623019"/>
              </a:tblGrid>
              <a:tr h="468553"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Metric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$200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 x d x h less</a:t>
                      </a:r>
                      <a:r>
                        <a:rPr lang="en-US" baseline="0" dirty="0" smtClean="0"/>
                        <a:t> than 30 x 30 x 60 cm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3.6 kg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Sensitivity &gt; 70%. </a:t>
                      </a:r>
                    </a:p>
                    <a:p>
                      <a:r>
                        <a:rPr lang="en-US" dirty="0" smtClean="0"/>
                        <a:t>Specificity &lt;</a:t>
                      </a:r>
                      <a:r>
                        <a:rPr lang="en-US" baseline="0" dirty="0" smtClean="0"/>
                        <a:t> 2 false coughs/hour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Recording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&gt; 12 hours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Sampling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kHz (for audio)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Audio Alert 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dB</a:t>
                      </a:r>
                      <a:r>
                        <a:rPr lang="en-US" baseline="0" dirty="0" smtClean="0"/>
                        <a:t> minimum, 80 dB maximum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Transmitter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 m open field range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Noise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&lt; 30 dB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6126163"/>
            <a:ext cx="799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Need ● Scope ● </a:t>
            </a:r>
            <a:r>
              <a:rPr lang="en-US" b="1" dirty="0" smtClean="0"/>
              <a:t>Design</a:t>
            </a:r>
            <a:r>
              <a:rPr lang="en-US" dirty="0" smtClean="0"/>
              <a:t> </a:t>
            </a:r>
            <a:r>
              <a:rPr lang="en-US" b="1" dirty="0" smtClean="0"/>
              <a:t>Requirements</a:t>
            </a:r>
            <a:r>
              <a:rPr lang="en-US" dirty="0" smtClean="0"/>
              <a:t> ● Alternatives● Analysis ● Specific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09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Alternatives: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331478"/>
          </a:xfrm>
        </p:spPr>
        <p:txBody>
          <a:bodyPr>
            <a:normAutofit/>
          </a:bodyPr>
          <a:lstStyle/>
          <a:p>
            <a:r>
              <a:rPr lang="en-US" dirty="0" err="1" smtClean="0"/>
              <a:t>Spirometry</a:t>
            </a:r>
            <a:endParaRPr lang="en-US" dirty="0" smtClean="0"/>
          </a:p>
          <a:p>
            <a:r>
              <a:rPr lang="en-US" dirty="0" smtClean="0"/>
              <a:t>Visual</a:t>
            </a:r>
          </a:p>
          <a:p>
            <a:pPr lvl="1"/>
            <a:r>
              <a:rPr lang="en-US" dirty="0" smtClean="0"/>
              <a:t>Movement detection</a:t>
            </a:r>
          </a:p>
          <a:p>
            <a:pPr lvl="1"/>
            <a:r>
              <a:rPr lang="en-US" dirty="0" smtClean="0"/>
              <a:t>Breathing rate detection</a:t>
            </a:r>
          </a:p>
          <a:p>
            <a:r>
              <a:rPr lang="en-US" dirty="0" smtClean="0"/>
              <a:t>Vibration</a:t>
            </a:r>
          </a:p>
          <a:p>
            <a:pPr lvl="1"/>
            <a:r>
              <a:rPr lang="en-US" dirty="0" smtClean="0"/>
              <a:t>Wearable sensor</a:t>
            </a:r>
          </a:p>
          <a:p>
            <a:pPr lvl="1"/>
            <a:r>
              <a:rPr lang="en-US" dirty="0" smtClean="0"/>
              <a:t>Vibration pad</a:t>
            </a:r>
          </a:p>
          <a:p>
            <a:r>
              <a:rPr lang="en-US" dirty="0" smtClean="0"/>
              <a:t>Pulse </a:t>
            </a:r>
            <a:r>
              <a:rPr lang="en-US" dirty="0" err="1" smtClean="0"/>
              <a:t>Oximetry</a:t>
            </a:r>
            <a:endParaRPr lang="en-US" dirty="0" smtClean="0"/>
          </a:p>
          <a:p>
            <a:r>
              <a:rPr lang="en-US" dirty="0"/>
              <a:t>Audio</a:t>
            </a:r>
          </a:p>
          <a:p>
            <a:pPr lvl="1"/>
            <a:r>
              <a:rPr lang="en-US" dirty="0"/>
              <a:t>Wearable sensor</a:t>
            </a:r>
          </a:p>
          <a:p>
            <a:pPr lvl="1"/>
            <a:r>
              <a:rPr lang="en-US" dirty="0"/>
              <a:t>Bedside </a:t>
            </a:r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6126163"/>
            <a:ext cx="799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Need ● Scope ● Design Requirements ● </a:t>
            </a:r>
            <a:r>
              <a:rPr lang="en-US" b="1" dirty="0" smtClean="0"/>
              <a:t>Alternatives</a:t>
            </a:r>
            <a:r>
              <a:rPr lang="en-US" dirty="0" smtClean="0"/>
              <a:t>● Analysis ● Specific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0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500" y="3052806"/>
            <a:ext cx="4302700" cy="3073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Alternatives: </a:t>
            </a:r>
            <a:r>
              <a:rPr lang="en-US" dirty="0" err="1" smtClean="0"/>
              <a:t>Spirometry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gold standard</a:t>
            </a:r>
          </a:p>
          <a:p>
            <a:r>
              <a:rPr lang="en-US" dirty="0" smtClean="0"/>
              <a:t>Measures</a:t>
            </a:r>
          </a:p>
          <a:p>
            <a:pPr lvl="1"/>
            <a:r>
              <a:rPr lang="en-US" dirty="0" smtClean="0"/>
              <a:t>Breathing rate</a:t>
            </a:r>
          </a:p>
          <a:p>
            <a:pPr lvl="1"/>
            <a:r>
              <a:rPr lang="en-US" dirty="0" smtClean="0"/>
              <a:t>Respiration volume</a:t>
            </a:r>
          </a:p>
          <a:p>
            <a:r>
              <a:rPr lang="en-US" dirty="0" smtClean="0"/>
              <a:t>Uncomfortable, expensive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126163"/>
            <a:ext cx="799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Need ● Scope ● Design Requirements ● </a:t>
            </a:r>
            <a:r>
              <a:rPr lang="en-US" b="1" dirty="0" smtClean="0"/>
              <a:t>Alternatives</a:t>
            </a:r>
            <a:r>
              <a:rPr lang="en-US" dirty="0" smtClean="0"/>
              <a:t>● Analysis ● Specific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0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Alternatives: Visual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 detection</a:t>
            </a:r>
          </a:p>
          <a:p>
            <a:pPr lvl="1"/>
            <a:r>
              <a:rPr lang="en-US" dirty="0" smtClean="0"/>
              <a:t>Source: Infrared (IR) grid on chest</a:t>
            </a:r>
          </a:p>
          <a:p>
            <a:pPr lvl="1"/>
            <a:r>
              <a:rPr lang="en-US" dirty="0" smtClean="0"/>
              <a:t>Detector: IR camera</a:t>
            </a:r>
          </a:p>
          <a:p>
            <a:pPr lvl="1"/>
            <a:r>
              <a:rPr lang="en-US" dirty="0" smtClean="0"/>
              <a:t>Principal component analysis can compare measurements to model cough</a:t>
            </a:r>
          </a:p>
          <a:p>
            <a:r>
              <a:rPr lang="en-US" dirty="0" smtClean="0"/>
              <a:t>Breathing rate</a:t>
            </a:r>
          </a:p>
          <a:p>
            <a:pPr lvl="1"/>
            <a:r>
              <a:rPr lang="en-US" dirty="0" smtClean="0"/>
              <a:t>Source: Expelled air from child</a:t>
            </a:r>
          </a:p>
          <a:p>
            <a:pPr lvl="1"/>
            <a:r>
              <a:rPr lang="en-US" dirty="0" smtClean="0"/>
              <a:t>Detector: Mid-wave IR camera (“thermal camera”)</a:t>
            </a:r>
          </a:p>
          <a:p>
            <a:pPr lvl="1"/>
            <a:r>
              <a:rPr lang="en-US" dirty="0" smtClean="0"/>
              <a:t>Requires machine learning algorithms—computationally expensive</a:t>
            </a:r>
          </a:p>
          <a:p>
            <a:pPr lvl="1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6126163"/>
            <a:ext cx="799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Need ● Scope ● Design Requirements ● </a:t>
            </a:r>
            <a:r>
              <a:rPr lang="en-US" b="1" dirty="0" smtClean="0"/>
              <a:t>Alternatives</a:t>
            </a:r>
            <a:r>
              <a:rPr lang="en-US" dirty="0" smtClean="0"/>
              <a:t>● Analysis ● Specific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69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1933</TotalTime>
  <Words>965</Words>
  <Application>Microsoft Macintosh PowerPoint</Application>
  <PresentationFormat>On-screen Show (4:3)</PresentationFormat>
  <Paragraphs>380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Adjacency</vt:lpstr>
      <vt:lpstr>A Commercial Nocturnal Asthma Monitor</vt:lpstr>
      <vt:lpstr>Need</vt:lpstr>
      <vt:lpstr>Need</vt:lpstr>
      <vt:lpstr>Project Scope</vt:lpstr>
      <vt:lpstr>Project Scope</vt:lpstr>
      <vt:lpstr>Design Requirements</vt:lpstr>
      <vt:lpstr>Design Alternatives: Outline</vt:lpstr>
      <vt:lpstr>Design Alternatives: Spirometry</vt:lpstr>
      <vt:lpstr>Design Alternatives: Visual</vt:lpstr>
      <vt:lpstr>Design Alternatives: Vibration</vt:lpstr>
      <vt:lpstr>Design Alternatives: Pulse Oximetry</vt:lpstr>
      <vt:lpstr>Design Alternatives: Audio</vt:lpstr>
      <vt:lpstr>Analysis: Pugh Chart</vt:lpstr>
      <vt:lpstr>Analysis: Pugh Chart</vt:lpstr>
      <vt:lpstr>Analysis: Vibration</vt:lpstr>
      <vt:lpstr>Analysis: Audio</vt:lpstr>
      <vt:lpstr>Specific Design Details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Commercial Nocturnal Asthma Monitor</dc:title>
  <dc:creator>David</dc:creator>
  <cp:lastModifiedBy>David</cp:lastModifiedBy>
  <cp:revision>77</cp:revision>
  <dcterms:created xsi:type="dcterms:W3CDTF">2014-10-26T05:18:16Z</dcterms:created>
  <dcterms:modified xsi:type="dcterms:W3CDTF">2014-10-27T14:11:03Z</dcterms:modified>
</cp:coreProperties>
</file>