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7"/>
  </p:notesMasterIdLst>
  <p:sldIdLst>
    <p:sldId id="256" r:id="rId2"/>
    <p:sldId id="257" r:id="rId3"/>
    <p:sldId id="260" r:id="rId4"/>
    <p:sldId id="285" r:id="rId5"/>
    <p:sldId id="270" r:id="rId6"/>
    <p:sldId id="261" r:id="rId7"/>
    <p:sldId id="286" r:id="rId8"/>
    <p:sldId id="272" r:id="rId9"/>
    <p:sldId id="273" r:id="rId10"/>
    <p:sldId id="274" r:id="rId11"/>
    <p:sldId id="275" r:id="rId12"/>
    <p:sldId id="263" r:id="rId13"/>
    <p:sldId id="268" r:id="rId14"/>
    <p:sldId id="278" r:id="rId15"/>
    <p:sldId id="279" r:id="rId16"/>
    <p:sldId id="281" r:id="rId17"/>
    <p:sldId id="280" r:id="rId18"/>
    <p:sldId id="282" r:id="rId19"/>
    <p:sldId id="283" r:id="rId20"/>
    <p:sldId id="284" r:id="rId21"/>
    <p:sldId id="289" r:id="rId22"/>
    <p:sldId id="258" r:id="rId23"/>
    <p:sldId id="262" r:id="rId24"/>
    <p:sldId id="288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4" autoAdjust="0"/>
    <p:restoredTop sz="97226" autoAdjust="0"/>
  </p:normalViewPr>
  <p:slideViewPr>
    <p:cSldViewPr>
      <p:cViewPr>
        <p:scale>
          <a:sx n="90" d="100"/>
          <a:sy n="90" d="100"/>
        </p:scale>
        <p:origin x="-123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3B46-6486-4490-9077-A709333143F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31E64-D062-49F5-9CEE-C927F1FAF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1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“a chronic lung disorder that is marked by recurring episodes of </a:t>
            </a:r>
          </a:p>
          <a:p>
            <a:r>
              <a:rPr lang="en-US" dirty="0" smtClean="0"/>
              <a:t>airway obstruction...manifested by labored breathing accompanied especially by wheezing and </a:t>
            </a:r>
          </a:p>
          <a:p>
            <a:r>
              <a:rPr lang="en-US" dirty="0" smtClean="0"/>
              <a:t>coughing...” – </a:t>
            </a:r>
            <a:r>
              <a:rPr lang="en-US" dirty="0" err="1" smtClean="0"/>
              <a:t>Mirriam</a:t>
            </a:r>
            <a:r>
              <a:rPr lang="en-US" baseline="0" dirty="0" smtClean="0"/>
              <a:t> Webster</a:t>
            </a:r>
          </a:p>
          <a:p>
            <a:endParaRPr lang="en-US" dirty="0" smtClean="0"/>
          </a:p>
          <a:p>
            <a:r>
              <a:rPr lang="en-US" dirty="0" smtClean="0"/>
              <a:t>14.2 million doctor’s office visits</a:t>
            </a:r>
          </a:p>
          <a:p>
            <a:r>
              <a:rPr lang="en-US" dirty="0" smtClean="0"/>
              <a:t>1.8</a:t>
            </a:r>
            <a:r>
              <a:rPr lang="en-US" baseline="0" dirty="0" smtClean="0"/>
              <a:t> million emergency room visits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1E64-D062-49F5-9CEE-C927F1FAF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7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surveys, people often</a:t>
            </a:r>
            <a:r>
              <a:rPr lang="en-US" baseline="0" dirty="0" smtClean="0"/>
              <a:t> don’t wake up and thus aren’t even conscious of their symptoms. Even if they do wake up, they may simply forget.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1E64-D062-49F5-9CEE-C927F1FAF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5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more details about</a:t>
            </a:r>
            <a:r>
              <a:rPr lang="en-US" baseline="0" dirty="0" smtClean="0"/>
              <a:t> all of this stuff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Especially since 80% of respiratory arrests and 70% of deaths due to asthma happen at night, there is a clear need for a device to monitor symptoms at home. Not only to keep track of NA and ensure that it’s under control, but to alert a caregiver in the case of an attack.</a:t>
            </a:r>
          </a:p>
          <a:p>
            <a:r>
              <a:rPr lang="en-US" b="1" baseline="0" dirty="0" smtClean="0"/>
              <a:t>-&gt; know the </a:t>
            </a:r>
            <a:r>
              <a:rPr lang="en-US" b="1" baseline="0" dirty="0" err="1" smtClean="0"/>
              <a:t>unmber</a:t>
            </a:r>
            <a:r>
              <a:rPr lang="en-US" b="1" baseline="0" dirty="0" smtClean="0"/>
              <a:t> of deaths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1E64-D062-49F5-9CEE-C927F1FAF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0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use EEG, EMG, accelerometers,</a:t>
            </a:r>
            <a:r>
              <a:rPr lang="en-US" baseline="0" dirty="0" smtClean="0"/>
              <a:t> etc. Most use audio, at least in part.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1E64-D062-49F5-9CEE-C927F1FAF3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6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Overwhelming</a:t>
            </a:r>
            <a:r>
              <a:rPr lang="en-US" baseline="0" dirty="0" smtClean="0"/>
              <a:t> majority of devices monitor coughs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HACC</a:t>
            </a:r>
            <a:r>
              <a:rPr lang="en-US" dirty="0" smtClean="0"/>
              <a:t>:</a:t>
            </a:r>
            <a:r>
              <a:rPr lang="en-US" baseline="0" dirty="0" smtClean="0"/>
              <a:t> Requires manual review by clinician. 80%, not real time, overnight in lab setting</a:t>
            </a:r>
          </a:p>
          <a:p>
            <a:r>
              <a:rPr lang="en-US" baseline="0" dirty="0" err="1" smtClean="0"/>
              <a:t>LifeShirt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Plethysmography</a:t>
            </a:r>
            <a:r>
              <a:rPr lang="en-US" baseline="0" dirty="0" smtClean="0"/>
              <a:t>, ECG, EMG. &lt; 80% sensitivity, pulled from market</a:t>
            </a:r>
          </a:p>
          <a:p>
            <a:r>
              <a:rPr lang="en-US" baseline="0" dirty="0" smtClean="0"/>
              <a:t>LCM: microphone necklace. Time series recognition a la SR. Median sensitivity of 86%, median </a:t>
            </a:r>
            <a:r>
              <a:rPr lang="en-US" baseline="0" dirty="0" err="1" smtClean="0"/>
              <a:t>fp</a:t>
            </a:r>
            <a:r>
              <a:rPr lang="en-US" baseline="0" dirty="0" smtClean="0"/>
              <a:t> rate of .8/hr.</a:t>
            </a:r>
          </a:p>
          <a:p>
            <a:r>
              <a:rPr lang="en-US" baseline="0" dirty="0" smtClean="0"/>
              <a:t>LR-100: Microphone, EMG. Four sensors on the chest, slightly overestimates</a:t>
            </a:r>
          </a:p>
          <a:p>
            <a:r>
              <a:rPr lang="en-US" baseline="0" dirty="0" smtClean="0"/>
              <a:t>Self-contained monitor: accelerometer on the throat, .998 concordance correlation coefficient for audio counts, but only 15-60 minute ambulatory recordings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1E64-D062-49F5-9CEE-C927F1FAF3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F7D4309-88DF-4B1B-9D25-B84C31FD9464}" type="datetime1">
              <a:rPr lang="en-US" smtClean="0"/>
              <a:t>9/23/2014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3DF5-BFE7-40FF-AE0A-998F7DA06609}" type="datetime1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7325-43B0-4C7E-B4C8-5E22655DD357}" type="datetime1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7EB-2756-4EC9-8645-ACCB19396737}" type="datetime1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6F2DFB-9D76-4202-8C7B-139CB2879C00}" type="datetime1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FDD5-CAFA-4D09-BA60-FB1882B930C3}" type="datetime1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08E0-6A29-45BE-8FA5-40DADEDDBC61}" type="datetime1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12A-8215-4DDA-8138-14784F4CA1EB}" type="datetime1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ACFE-EA8D-4669-A25C-003A8006DAE7}" type="datetime1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3250-E8B4-47CB-B248-BDF3D7510F4C}" type="datetime1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F877-0BB5-4809-BCF2-98EE6C33DB2D}" type="datetime1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F4C608-6EB2-490C-859E-1FFFEC607299}" type="datetime1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046C8C-F825-496E-BA1E-2C2F10D093B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924800" cy="1676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 Commercial Nocturnal Asthma Monitor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934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Group 26: Chris Beyer, William </a:t>
            </a:r>
            <a:r>
              <a:rPr lang="en-US" dirty="0" err="1" smtClean="0"/>
              <a:t>Padovano</a:t>
            </a:r>
            <a:r>
              <a:rPr lang="en-US" dirty="0" smtClean="0"/>
              <a:t>, David Kim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5181600"/>
            <a:ext cx="7086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September 24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493776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Cost: &lt; $100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Size: &lt; 12” x 12” x 24”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Weight: &lt; 8 </a:t>
            </a:r>
            <a:r>
              <a:rPr lang="en-US" dirty="0" err="1" smtClean="0"/>
              <a:t>lbs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Accuracy: Must recognize at least 70% of coughs. Can only falsely recognize up to 2 coughs per </a:t>
            </a:r>
            <a:r>
              <a:rPr lang="en-US" dirty="0" smtClean="0"/>
              <a:t>hour</a:t>
            </a:r>
            <a:r>
              <a:rPr lang="en-US" baseline="30000" dirty="0" smtClean="0"/>
              <a:t>11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dirty="0" smtClean="0"/>
          </a:p>
          <a:p>
            <a:r>
              <a:rPr lang="en-US" dirty="0" smtClean="0"/>
              <a:t>Operating </a:t>
            </a:r>
            <a:r>
              <a:rPr lang="en-US" dirty="0" smtClean="0"/>
              <a:t>time: 12 hours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81000" y="6356349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b="1" dirty="0" smtClean="0">
                <a:solidFill>
                  <a:schemeClr val="tx1"/>
                </a:solidFill>
              </a:rPr>
              <a:t>Specifications</a:t>
            </a:r>
            <a:r>
              <a:rPr lang="en-US" sz="1500" dirty="0" smtClean="0"/>
              <a:t> </a:t>
            </a:r>
            <a:r>
              <a:rPr lang="en-US" sz="1500" dirty="0"/>
              <a:t>● Solutions ● </a:t>
            </a:r>
            <a:r>
              <a:rPr lang="en-US" sz="1500" dirty="0" smtClean="0"/>
              <a:t>Analyses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016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Sampling </a:t>
            </a:r>
            <a:r>
              <a:rPr lang="en-US" dirty="0" smtClean="0"/>
              <a:t>rate: at least 48 kHz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Audible alert volume: variable, 0-80 dB</a:t>
            </a:r>
          </a:p>
          <a:p>
            <a:endParaRPr lang="en-US" dirty="0" smtClean="0"/>
          </a:p>
          <a:p>
            <a:r>
              <a:rPr lang="en-US" dirty="0" smtClean="0"/>
              <a:t>Transmitter range: Open field range ≥ 1,500 ft.</a:t>
            </a:r>
          </a:p>
          <a:p>
            <a:endParaRPr lang="en-US" dirty="0" smtClean="0"/>
          </a:p>
          <a:p>
            <a:r>
              <a:rPr lang="en-US" dirty="0" smtClean="0"/>
              <a:t>Operating noise: ≤ 30 </a:t>
            </a:r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81000" y="6356349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b="1" dirty="0" smtClean="0">
                <a:solidFill>
                  <a:schemeClr val="tx1"/>
                </a:solidFill>
              </a:rPr>
              <a:t>Specifications</a:t>
            </a:r>
            <a:r>
              <a:rPr lang="en-US" sz="1500" dirty="0"/>
              <a:t> ● Solutions </a:t>
            </a:r>
            <a:r>
              <a:rPr lang="en-US" sz="1500" dirty="0" smtClean="0"/>
              <a:t>● Analyses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990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Solutions - 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4999"/>
          </a:xfrm>
        </p:spPr>
        <p:txBody>
          <a:bodyPr>
            <a:normAutofit/>
          </a:bodyPr>
          <a:lstStyle/>
          <a:p>
            <a:r>
              <a:rPr lang="en-US" dirty="0" smtClean="0"/>
              <a:t>Longtime standard </a:t>
            </a:r>
            <a:r>
              <a:rPr lang="en-US" dirty="0" smtClean="0"/>
              <a:t>for clinical diagnosis and characterization of asthma</a:t>
            </a:r>
          </a:p>
          <a:p>
            <a:pPr lvl="1"/>
            <a:r>
              <a:rPr lang="en-US" dirty="0" smtClean="0"/>
              <a:t>Measures lung capacity and flow velocities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81000" y="6356349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Need ● Scope ● Specifications </a:t>
            </a:r>
            <a:r>
              <a:rPr lang="en-US" sz="1500" dirty="0"/>
              <a:t>● </a:t>
            </a:r>
            <a:r>
              <a:rPr lang="en-US" sz="1500" b="1" dirty="0">
                <a:solidFill>
                  <a:schemeClr val="tx1"/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dirty="0" smtClean="0"/>
              <a:t>Analyses ● Schedule ● Responsibilities</a:t>
            </a:r>
            <a:endParaRPr lang="en-US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00400"/>
            <a:ext cx="4362027" cy="251655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463965"/>
            <a:ext cx="4191000" cy="25145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Performed by patients at home?</a:t>
            </a:r>
          </a:p>
          <a:p>
            <a:pPr lvl="1"/>
            <a:r>
              <a:rPr lang="en-US" dirty="0" smtClean="0"/>
              <a:t>Diurnal spirometry has been shown to be “not clinically useful,”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Not continuous</a:t>
            </a:r>
          </a:p>
          <a:p>
            <a:pPr marL="0" indent="0">
              <a:buFont typeface="Wingdings 3"/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0" y="5716954"/>
            <a:ext cx="43620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http://www.carefusion.com/Images/Respiratory/Pulmonary_Function_Testing/IOS_Impulse.jpg</a:t>
            </a:r>
          </a:p>
        </p:txBody>
      </p:sp>
    </p:spTree>
    <p:extLst>
      <p:ext uri="{BB962C8B-B14F-4D97-AF65-F5344CB8AC3E}">
        <p14:creationId xmlns:p14="http://schemas.microsoft.com/office/powerpoint/2010/main" val="2688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7150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Require </a:t>
            </a:r>
            <a:r>
              <a:rPr lang="en-US" dirty="0" smtClean="0"/>
              <a:t>clinicians to operate or </a:t>
            </a:r>
            <a:r>
              <a:rPr lang="en-US" dirty="0" smtClean="0"/>
              <a:t>interpret</a:t>
            </a:r>
            <a:r>
              <a:rPr lang="en-US" baseline="30000" dirty="0" smtClean="0"/>
              <a:t>12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baseline="30000" dirty="0" smtClean="0"/>
          </a:p>
          <a:p>
            <a:r>
              <a:rPr lang="en-US" dirty="0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disturb sleep</a:t>
            </a:r>
          </a:p>
          <a:p>
            <a:pPr lvl="1"/>
            <a:r>
              <a:rPr lang="en-US" dirty="0" smtClean="0"/>
              <a:t>Wires, sensors = constrained </a:t>
            </a:r>
            <a:r>
              <a:rPr lang="en-US" dirty="0" smtClean="0"/>
              <a:t>patient</a:t>
            </a:r>
            <a:r>
              <a:rPr lang="en-US" baseline="30000" dirty="0" smtClean="0"/>
              <a:t>13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dirty="0"/>
          </a:p>
          <a:p>
            <a:r>
              <a:rPr lang="en-US" dirty="0" smtClean="0"/>
              <a:t>5 researched monitors:</a:t>
            </a:r>
          </a:p>
          <a:p>
            <a:pPr lvl="1"/>
            <a:r>
              <a:rPr lang="en-US" dirty="0" smtClean="0"/>
              <a:t>HACC</a:t>
            </a:r>
            <a:endParaRPr lang="en-US" dirty="0"/>
          </a:p>
          <a:p>
            <a:pPr lvl="1"/>
            <a:r>
              <a:rPr lang="en-US" dirty="0" err="1" smtClean="0"/>
              <a:t>LifeShirt</a:t>
            </a:r>
            <a:endParaRPr lang="en-US" dirty="0" smtClean="0"/>
          </a:p>
          <a:p>
            <a:pPr lvl="1"/>
            <a:r>
              <a:rPr lang="en-US" dirty="0" smtClean="0"/>
              <a:t>LCM</a:t>
            </a:r>
          </a:p>
          <a:p>
            <a:pPr lvl="1"/>
            <a:r>
              <a:rPr lang="en-US" dirty="0" smtClean="0"/>
              <a:t>LR-100</a:t>
            </a:r>
            <a:endParaRPr lang="en-US" dirty="0"/>
          </a:p>
          <a:p>
            <a:pPr lvl="1"/>
            <a:r>
              <a:rPr lang="en-US" dirty="0"/>
              <a:t>Self-contained </a:t>
            </a:r>
            <a:r>
              <a:rPr lang="en-US" dirty="0" smtClean="0"/>
              <a:t>monitor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1600"/>
            <a:ext cx="2386584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19800" y="56388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http://erj.ersjournals.com/content/31/5/1013/F1.large.jpg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356349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Need ● Scope ● Specifications </a:t>
            </a:r>
            <a:r>
              <a:rPr lang="en-US" sz="1500" dirty="0"/>
              <a:t>● </a:t>
            </a:r>
            <a:r>
              <a:rPr lang="en-US" sz="1500" b="1" dirty="0">
                <a:solidFill>
                  <a:schemeClr val="tx1"/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dirty="0" smtClean="0"/>
              <a:t>Analyses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641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/>
          </a:p>
          <a:p>
            <a:r>
              <a:rPr lang="en-US" dirty="0" err="1" smtClean="0"/>
              <a:t>AirSonea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continuous-monitoring, at-home solutions</a:t>
            </a:r>
          </a:p>
          <a:p>
            <a:pPr lvl="1"/>
            <a:r>
              <a:rPr lang="en-US" dirty="0" err="1" smtClean="0"/>
              <a:t>VitaloJAK</a:t>
            </a:r>
            <a:endParaRPr lang="en-US" dirty="0" smtClean="0"/>
          </a:p>
          <a:p>
            <a:pPr lvl="1"/>
            <a:r>
              <a:rPr lang="en-US" dirty="0" smtClean="0"/>
              <a:t>ADAM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b="1" dirty="0">
                <a:solidFill>
                  <a:schemeClr val="tx1"/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Analyses</a:t>
            </a:r>
            <a:r>
              <a:rPr lang="en-US" sz="1500" dirty="0" smtClean="0"/>
              <a:t> ● Schedule ● Responsibilities</a:t>
            </a:r>
            <a:endParaRPr lang="en-US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753" y="3505200"/>
            <a:ext cx="3625247" cy="2349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3886" y="5854700"/>
            <a:ext cx="3693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http://vitalograph.com/content/images/news/vitalojak-wins-north-west-nhs-innovation-award.jpg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42999"/>
            <a:ext cx="3303778" cy="23622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43600" y="1581834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http://isonea.com/wp-content/uploads/2013/03/airsonea-composite-trans.png</a:t>
            </a:r>
          </a:p>
        </p:txBody>
      </p:sp>
    </p:spTree>
    <p:extLst>
      <p:ext uri="{BB962C8B-B14F-4D97-AF65-F5344CB8AC3E}">
        <p14:creationId xmlns:p14="http://schemas.microsoft.com/office/powerpoint/2010/main" val="17842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Many </a:t>
            </a:r>
            <a:r>
              <a:rPr lang="en-US" sz="3200" dirty="0" smtClean="0"/>
              <a:t>suffer from the same problems</a:t>
            </a:r>
          </a:p>
          <a:p>
            <a:pPr lvl="1"/>
            <a:r>
              <a:rPr lang="en-US" sz="2800" dirty="0" smtClean="0"/>
              <a:t>Use signals which require wires and electrodes, have a wearable sensor (necklace)</a:t>
            </a:r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 smtClean="0"/>
              <a:t>Others, while “mobile”, require a paired smartphone, </a:t>
            </a:r>
            <a:r>
              <a:rPr lang="en-US" sz="3200" dirty="0" smtClean="0"/>
              <a:t>computer</a:t>
            </a:r>
            <a:endParaRPr lang="en-US" sz="32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b="1" dirty="0">
                <a:solidFill>
                  <a:schemeClr val="tx1"/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Analyses</a:t>
            </a:r>
            <a:r>
              <a:rPr lang="en-US" sz="1500" dirty="0" smtClean="0"/>
              <a:t>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9490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Analysis – Attenuation</a:t>
            </a:r>
            <a:endParaRPr lang="en-US" dirty="0"/>
          </a:p>
        </p:txBody>
      </p:sp>
      <p:pic>
        <p:nvPicPr>
          <p:cNvPr id="7" name="Content Placeholder 6" descr="https://lh4.googleusercontent.com/ChsAZjS9vvE2e36YJJw00DMwPBn2mbDcEqfVdBJfUkXPOgLfcq3LinJFOF8iXIskSOA8kooaP4v-adkeR0JXj0dbbkB4r4NiZUxr2Tf0S2_urqoT4JIaTlxJNSisHPE2uw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586740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Analyses</a:t>
            </a:r>
            <a:r>
              <a:rPr lang="en-US" sz="1500" dirty="0" smtClean="0"/>
              <a:t> ● Schedule ● Responsibilities</a:t>
            </a:r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6063032" y="4191000"/>
            <a:ext cx="2667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Data from: 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/>
              <a:t>The speed and attenuation of sound 2.4.1. (</a:t>
            </a:r>
            <a:r>
              <a:rPr lang="en-US" sz="1400" dirty="0" err="1"/>
              <a:t>n.d.</a:t>
            </a:r>
            <a:r>
              <a:rPr lang="en-US" sz="1400" dirty="0"/>
              <a:t>). Retrieved September 17, 2014, from http://www.kayelaby.npl.co.uk/general_physics/2_4/2_4_1.html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72200" y="1828800"/>
            <a:ext cx="2448665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tabLst>
                <a:tab pos="733425" algn="l"/>
              </a:tabLst>
            </a:pPr>
            <a:r>
              <a:rPr lang="en-US" sz="1200" u="sng" dirty="0">
                <a:effectLst/>
                <a:latin typeface="Arial"/>
                <a:ea typeface="Times New Roman"/>
              </a:rPr>
              <a:t>Sample calculation:</a:t>
            </a:r>
            <a:endParaRPr lang="en-US" sz="1200" u="sng" dirty="0">
              <a:effectLst/>
              <a:latin typeface="Times New Roman"/>
              <a:ea typeface="Times New Roman"/>
            </a:endParaRPr>
          </a:p>
          <a:p>
            <a:pPr marL="0" marR="0" algn="ctr">
              <a:tabLst>
                <a:tab pos="733425" algn="l"/>
              </a:tabLst>
            </a:pPr>
            <a:r>
              <a:rPr lang="en-US" sz="1200" dirty="0">
                <a:effectLst/>
                <a:latin typeface="Arial"/>
                <a:ea typeface="Times New Roman"/>
              </a:rPr>
              <a:t>At 1kHz tone at a distance of 5ft: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tabLst>
                <a:tab pos="733425" algn="l"/>
              </a:tabLst>
            </a:pPr>
            <a:r>
              <a:rPr lang="en-US" sz="1200" dirty="0">
                <a:effectLst/>
                <a:latin typeface="Arial"/>
                <a:ea typeface="Times New Roman"/>
              </a:rPr>
              <a:t>dB/km = 4.7 attenuation per length (retrieved from chart</a:t>
            </a:r>
            <a:r>
              <a:rPr lang="en-US" sz="1200" dirty="0" smtClean="0">
                <a:effectLst/>
                <a:latin typeface="Arial"/>
                <a:ea typeface="Times New Roman"/>
              </a:rPr>
              <a:t>)</a:t>
            </a:r>
            <a:br>
              <a:rPr lang="en-US" sz="1200" dirty="0" smtClean="0">
                <a:effectLst/>
                <a:latin typeface="Arial"/>
                <a:ea typeface="Times New Roman"/>
              </a:rPr>
            </a:b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tabLst>
                <a:tab pos="733425" algn="l"/>
              </a:tabLst>
            </a:pPr>
            <a:r>
              <a:rPr lang="en-US" sz="1200" dirty="0">
                <a:effectLst/>
                <a:latin typeface="Arial"/>
                <a:ea typeface="Times New Roman"/>
              </a:rPr>
              <a:t>dB =  (4.7dB/km) * (1km/1000m) * (1m/3.28ft) *( 5ft)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tabLst>
                <a:tab pos="733425" algn="l"/>
              </a:tabLst>
            </a:pPr>
            <a:r>
              <a:rPr lang="en-US" sz="1200" dirty="0">
                <a:effectLst/>
                <a:latin typeface="Arial"/>
                <a:ea typeface="Times New Roman"/>
              </a:rPr>
              <a:t>dB = 0.0072 attenuation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33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Analyses – STFTs  </a:t>
            </a:r>
            <a:endParaRPr lang="en-US" dirty="0"/>
          </a:p>
        </p:txBody>
      </p:sp>
      <p:pic>
        <p:nvPicPr>
          <p:cNvPr id="5" name="Content Placeholder 4" descr="Capture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6937" y="1458912"/>
            <a:ext cx="481012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1733" y="2971800"/>
            <a:ext cx="16764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Sampling rate: 96,000 Hz.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latin typeface="Gill Sans MT" panose="020B0502020104020203" pitchFamily="34" charset="0"/>
                <a:ea typeface="Calibri"/>
                <a:cs typeface="Times New Roman"/>
              </a:rPr>
              <a:t>W</a:t>
            </a:r>
            <a:r>
              <a:rPr lang="en-US" sz="1100" dirty="0" smtClean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indow size: 256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err="1" smtClean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Nfft</a:t>
            </a:r>
            <a:r>
              <a:rPr lang="en-US" sz="1100" dirty="0" smtClean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: 256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Overlap: 128</a:t>
            </a:r>
            <a:r>
              <a:rPr lang="en-US" sz="1100" dirty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.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Analyses</a:t>
            </a:r>
            <a:r>
              <a:rPr lang="en-US" sz="1500" dirty="0" smtClean="0"/>
              <a:t>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084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 – Varying Volume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676400"/>
            <a:ext cx="93726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Analyses</a:t>
            </a:r>
            <a:r>
              <a:rPr lang="en-US" sz="1500" dirty="0" smtClean="0"/>
              <a:t>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423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Design Schedule</a:t>
            </a:r>
            <a:endParaRPr lang="en-US" dirty="0"/>
          </a:p>
        </p:txBody>
      </p:sp>
      <p:pic>
        <p:nvPicPr>
          <p:cNvPr id="5" name="Content Placeholder 4" descr="Macintosh HD:Users:William:Desktop:Screen Shot 2014-09-17 at 10.19.26 PM.pn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295400"/>
            <a:ext cx="81534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Analyses</a:t>
            </a:r>
            <a:r>
              <a:rPr lang="en-US" sz="1500" dirty="0" smtClean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Schedule</a:t>
            </a:r>
            <a:r>
              <a:rPr lang="en-US" sz="1500" dirty="0" smtClean="0"/>
              <a:t>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232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asthma?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/>
              <a:t>Need </a:t>
            </a:r>
            <a:r>
              <a:rPr lang="en-US" sz="1500" dirty="0" smtClean="0"/>
              <a:t>● Scope</a:t>
            </a:r>
            <a:r>
              <a:rPr lang="en-US" sz="1500" dirty="0"/>
              <a:t> </a:t>
            </a:r>
            <a:r>
              <a:rPr lang="en-US" sz="1500" dirty="0" smtClean="0"/>
              <a:t>● </a:t>
            </a:r>
            <a:r>
              <a:rPr lang="en-US" sz="1500" dirty="0"/>
              <a:t>Specifications </a:t>
            </a:r>
            <a:r>
              <a:rPr lang="en-US" sz="1500" dirty="0" smtClean="0"/>
              <a:t>● Solutions ● Analyses</a:t>
            </a:r>
            <a:r>
              <a:rPr lang="en-US" sz="1500" dirty="0"/>
              <a:t> </a:t>
            </a:r>
            <a:r>
              <a:rPr lang="en-US" sz="1500" dirty="0" smtClean="0"/>
              <a:t>● Schedule</a:t>
            </a:r>
            <a:r>
              <a:rPr lang="en-US" sz="1500" dirty="0"/>
              <a:t> </a:t>
            </a:r>
            <a:r>
              <a:rPr lang="en-US" sz="1500" dirty="0" smtClean="0"/>
              <a:t>● Responsibilities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2006: 300 million asthmatics, growing by 50% every decade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8% of adults and 9.3%</a:t>
            </a:r>
            <a:r>
              <a:rPr lang="en-US" dirty="0"/>
              <a:t> </a:t>
            </a:r>
            <a:r>
              <a:rPr lang="en-US" dirty="0" smtClean="0"/>
              <a:t>of children in US in 2010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Costs society billions per year in America alone</a:t>
            </a:r>
          </a:p>
          <a:p>
            <a:pPr lvl="1"/>
            <a:r>
              <a:rPr lang="en-US" dirty="0"/>
              <a:t>Estimates range from 2.3-7.2 billion </a:t>
            </a:r>
            <a:r>
              <a:rPr lang="en-US" dirty="0" smtClean="0"/>
              <a:t>USD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Asthma </a:t>
            </a:r>
            <a:r>
              <a:rPr lang="en-US" dirty="0"/>
              <a:t>is more expensive than HIV/AIDS and tuberculosis </a:t>
            </a:r>
            <a:r>
              <a:rPr lang="en-US" dirty="0" smtClean="0"/>
              <a:t>combined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9830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Team Responsibilities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4072509"/>
              </p:ext>
            </p:extLst>
          </p:nvPr>
        </p:nvGraphicFramePr>
        <p:xfrm>
          <a:off x="762000" y="1524000"/>
          <a:ext cx="7696200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3124773"/>
                <a:gridCol w="1518987"/>
                <a:gridCol w="1446654"/>
                <a:gridCol w="1605786"/>
              </a:tblGrid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Task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Chris Beyer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David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William </a:t>
                      </a:r>
                      <a:r>
                        <a:rPr lang="en-US" sz="1400" dirty="0" err="1">
                          <a:effectLst/>
                          <a:latin typeface="+mn-lt"/>
                        </a:rPr>
                        <a:t>Padovano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Background research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Literature/patent search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Marketing research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Project scope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2169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</a:rPr>
                        <a:t>	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21690" algn="l"/>
                        </a:tabLst>
                      </a:pPr>
                      <a:r>
                        <a:rPr lang="en-US" sz="1100">
                          <a:effectLst/>
                          <a:latin typeface="Arial"/>
                        </a:rPr>
                        <a:t>	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Project selection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Symptom recognition software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Software user interface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Hardware (including sensors)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Statistical analysis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Website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Intellectual property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Preliminary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ill Sans MT" panose="020B0502020104020203" pitchFamily="34" charset="0"/>
                        </a:rPr>
                        <a:t>Progress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ill Sans MT" panose="020B0502020104020203" pitchFamily="34" charset="0"/>
                        </a:rPr>
                        <a:t>Final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12" name="Footer Placeholder 3"/>
          <p:cNvSpPr txBox="1">
            <a:spLocks/>
          </p:cNvSpPr>
          <p:nvPr/>
        </p:nvSpPr>
        <p:spPr>
          <a:xfrm>
            <a:off x="304800" y="6356349"/>
            <a:ext cx="845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 Scope </a:t>
            </a:r>
            <a:r>
              <a:rPr lang="en-US" sz="1500" dirty="0" smtClean="0"/>
              <a:t>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Specifications</a:t>
            </a:r>
            <a:r>
              <a:rPr lang="en-US" sz="1500" dirty="0"/>
              <a:t> ●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Solutions</a:t>
            </a:r>
            <a:r>
              <a:rPr lang="en-US" sz="1500" dirty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Analyses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Schedule</a:t>
            </a:r>
            <a:r>
              <a:rPr lang="en-US" sz="1500" dirty="0" smtClean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Responsibilities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305800" cy="9906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44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09134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Braman</a:t>
            </a:r>
            <a:r>
              <a:rPr lang="en-US" sz="2400" dirty="0"/>
              <a:t>, S. S. (2006). The global burden of </a:t>
            </a:r>
            <a:r>
              <a:rPr lang="en-US" sz="2400" dirty="0" smtClean="0"/>
              <a:t>asthma</a:t>
            </a:r>
            <a:r>
              <a:rPr lang="en-US" sz="2400" dirty="0"/>
              <a:t>. Chest </a:t>
            </a:r>
            <a:r>
              <a:rPr lang="en-US" sz="2400" dirty="0" smtClean="0"/>
              <a:t>	Journal,130(1_suppl</a:t>
            </a:r>
            <a:r>
              <a:rPr lang="en-US" sz="2400" dirty="0"/>
              <a:t>), </a:t>
            </a:r>
            <a:r>
              <a:rPr lang="en-US" sz="2400" dirty="0" smtClean="0"/>
              <a:t>4S-12S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Bahadori</a:t>
            </a:r>
            <a:r>
              <a:rPr lang="en-US" sz="2400" dirty="0"/>
              <a:t>, K., Doyle-Waters, M. M., </a:t>
            </a:r>
            <a:r>
              <a:rPr lang="en-US" sz="2400" dirty="0" err="1"/>
              <a:t>Marra</a:t>
            </a:r>
            <a:r>
              <a:rPr lang="en-US" sz="2400" dirty="0"/>
              <a:t>, C., Lynd, L., </a:t>
            </a:r>
            <a:r>
              <a:rPr lang="en-US" sz="2400" dirty="0" smtClean="0"/>
              <a:t>	</a:t>
            </a:r>
            <a:r>
              <a:rPr lang="en-US" sz="2400" dirty="0" err="1" smtClean="0"/>
              <a:t>Alasaly</a:t>
            </a:r>
            <a:r>
              <a:rPr lang="en-US" sz="2400" dirty="0"/>
              <a:t>, K., </a:t>
            </a:r>
            <a:r>
              <a:rPr lang="en-US" sz="2400" dirty="0" err="1"/>
              <a:t>Swiston</a:t>
            </a:r>
            <a:r>
              <a:rPr lang="en-US" sz="2400" dirty="0"/>
              <a:t>, J., &amp; FitzGerald, J. </a:t>
            </a:r>
            <a:r>
              <a:rPr lang="en-US" sz="2400" dirty="0" smtClean="0"/>
              <a:t>M</a:t>
            </a:r>
            <a:r>
              <a:rPr lang="en-US" sz="2400" dirty="0"/>
              <a:t>. (2009). </a:t>
            </a:r>
            <a:r>
              <a:rPr lang="en-US" sz="2400" dirty="0" smtClean="0"/>
              <a:t>	Economic </a:t>
            </a:r>
            <a:r>
              <a:rPr lang="en-US" sz="2400" dirty="0"/>
              <a:t>burden of asthma: a systematic review</a:t>
            </a:r>
            <a:r>
              <a:rPr lang="en-US" sz="2400" dirty="0" smtClean="0"/>
              <a:t>. BMC 	pulmonary </a:t>
            </a:r>
            <a:r>
              <a:rPr lang="en-US" sz="2400" dirty="0"/>
              <a:t>medicine, </a:t>
            </a:r>
            <a:r>
              <a:rPr lang="en-US" sz="2400" dirty="0" smtClean="0"/>
              <a:t>9(1</a:t>
            </a:r>
            <a:r>
              <a:rPr lang="en-US" sz="2400" dirty="0"/>
              <a:t>), 24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/>
              <a:t>Ginsberg, D. (2009). An Unidentified Monster in the Bed</a:t>
            </a:r>
            <a:r>
              <a:rPr lang="en-US" sz="2400" dirty="0" smtClean="0"/>
              <a:t>–	Assessing </a:t>
            </a:r>
            <a:r>
              <a:rPr lang="en-US" sz="2400" dirty="0"/>
              <a:t>Nocturnal Asthma in </a:t>
            </a:r>
            <a:r>
              <a:rPr lang="en-US" sz="2400" dirty="0" smtClean="0"/>
              <a:t>Children</a:t>
            </a:r>
            <a:r>
              <a:rPr lang="en-US" sz="2400" dirty="0"/>
              <a:t>. McGill Journal </a:t>
            </a:r>
            <a:r>
              <a:rPr lang="en-US" sz="2400" dirty="0" smtClean="0"/>
              <a:t>	of Medicine</a:t>
            </a:r>
            <a:r>
              <a:rPr lang="en-US" sz="2400" dirty="0"/>
              <a:t>: MJM, 12(1), 31. </a:t>
            </a:r>
          </a:p>
        </p:txBody>
      </p:sp>
    </p:spTree>
    <p:extLst>
      <p:ext uri="{BB962C8B-B14F-4D97-AF65-F5344CB8AC3E}">
        <p14:creationId xmlns:p14="http://schemas.microsoft.com/office/powerpoint/2010/main" val="8359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4"/>
            </a:pPr>
            <a:endParaRPr lang="en-US" sz="2400" dirty="0" smtClean="0"/>
          </a:p>
          <a:p>
            <a:pPr marL="457200" indent="-457200">
              <a:buAutoNum type="arabicPeriod" startAt="4"/>
            </a:pPr>
            <a:r>
              <a:rPr lang="en-US" sz="2400" dirty="0" err="1" smtClean="0"/>
              <a:t>Mallol</a:t>
            </a:r>
            <a:r>
              <a:rPr lang="en-US" sz="2400" dirty="0"/>
              <a:t>, J., &amp; Castro‐Rodríguez, J. A. (2006). Differences in </a:t>
            </a:r>
            <a:r>
              <a:rPr lang="en-US" sz="2400" dirty="0" smtClean="0"/>
              <a:t>	prevalence </a:t>
            </a:r>
            <a:r>
              <a:rPr lang="en-US" sz="2400" dirty="0"/>
              <a:t>of asthma, rhinitis, and </a:t>
            </a:r>
            <a:r>
              <a:rPr lang="en-US" sz="2400" dirty="0" smtClean="0"/>
              <a:t>eczema </a:t>
            </a:r>
            <a:r>
              <a:rPr lang="en-US" sz="2400" dirty="0"/>
              <a:t>between </a:t>
            </a:r>
            <a:r>
              <a:rPr lang="en-US" sz="2400" dirty="0" smtClean="0"/>
              <a:t>	parental </a:t>
            </a:r>
            <a:r>
              <a:rPr lang="en-US" sz="2400" dirty="0"/>
              <a:t>and self‐completed questionnaires in </a:t>
            </a:r>
            <a:r>
              <a:rPr lang="en-US" sz="2400" dirty="0" smtClean="0"/>
              <a:t>	adolescents</a:t>
            </a:r>
            <a:r>
              <a:rPr lang="en-US" sz="2400" dirty="0"/>
              <a:t>. Pediatric </a:t>
            </a:r>
            <a:r>
              <a:rPr lang="en-US" sz="2400" dirty="0" smtClean="0"/>
              <a:t>pulmonology</a:t>
            </a:r>
            <a:r>
              <a:rPr lang="en-US" sz="2400" dirty="0"/>
              <a:t>, 41(5), 482-487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 startAt="5"/>
            </a:pPr>
            <a:r>
              <a:rPr lang="en-US" sz="2400" dirty="0" err="1" smtClean="0"/>
              <a:t>Chugh</a:t>
            </a:r>
            <a:r>
              <a:rPr lang="en-US" sz="2400" dirty="0" smtClean="0"/>
              <a:t> </a:t>
            </a:r>
            <a:r>
              <a:rPr lang="en-US" sz="2400" dirty="0"/>
              <a:t>IM, Khanna P, Shah A. Nocturnal symptoms and sleep 	disturbances in clinically stable asthmatic children. Asian 	Pacific journal of allergy and immunology / launched by 	the Allergy and Immunology Society of Thailand. 2006 	Jun–Sep;24:2–3. 135–42. </a:t>
            </a:r>
          </a:p>
          <a:p>
            <a:pPr marL="457200" indent="-457200">
              <a:buAutoNum type="arabicPeriod" startAt="6"/>
            </a:pPr>
            <a:r>
              <a:rPr lang="en-US" sz="2400" dirty="0" smtClean="0"/>
              <a:t>Stores </a:t>
            </a:r>
            <a:r>
              <a:rPr lang="en-US" sz="2400" dirty="0"/>
              <a:t>G, Ellis AJ, </a:t>
            </a:r>
            <a:r>
              <a:rPr lang="en-US" sz="2400" dirty="0" err="1"/>
              <a:t>Wiggs</a:t>
            </a:r>
            <a:r>
              <a:rPr lang="en-US" sz="2400" dirty="0"/>
              <a:t> L, et al. Sleep and psychological 	disturbance in nocturnal asthma. Archives of disease in 	childhood. 1998 May;78(5):413–9. </a:t>
            </a:r>
            <a:endParaRPr lang="en-US" sz="2400" dirty="0" smtClean="0"/>
          </a:p>
          <a:p>
            <a:pPr marL="457200" indent="-457200">
              <a:buAutoNum type="arabicPeriod" startAt="6"/>
            </a:pPr>
            <a:endParaRPr lang="en-US" sz="2400" dirty="0" smtClean="0"/>
          </a:p>
          <a:p>
            <a:pPr marL="457200" indent="-457200">
              <a:buAutoNum type="arabicPeriod" startAt="6"/>
            </a:pPr>
            <a:endParaRPr lang="en-US" sz="2400" dirty="0"/>
          </a:p>
          <a:p>
            <a:pPr marL="457200" indent="-457200">
              <a:buAutoNum type="arabicPeriod" startAt="4"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342900" indent="-342900">
              <a:buAutoNum type="arabicPeriod" startAt="7"/>
            </a:pPr>
            <a:r>
              <a:rPr lang="en-US" sz="2400" dirty="0" err="1"/>
              <a:t>Bentur</a:t>
            </a:r>
            <a:r>
              <a:rPr lang="en-US" sz="2400" dirty="0"/>
              <a:t> L., Beck, R., et al. Wheeze monitoring in children for </a:t>
            </a:r>
            <a:r>
              <a:rPr lang="en-US" sz="2400" dirty="0" smtClean="0"/>
              <a:t>	assessment </a:t>
            </a:r>
            <a:r>
              <a:rPr lang="en-US" sz="2400" dirty="0"/>
              <a:t>of </a:t>
            </a:r>
            <a:r>
              <a:rPr lang="en-US" sz="2400" dirty="0" smtClean="0"/>
              <a:t>nocturnal </a:t>
            </a:r>
            <a:r>
              <a:rPr lang="en-US" sz="2400" dirty="0"/>
              <a:t>asthma and response to therapy. </a:t>
            </a:r>
            <a:r>
              <a:rPr lang="en-US" sz="2400" dirty="0" smtClean="0"/>
              <a:t>	European </a:t>
            </a:r>
            <a:r>
              <a:rPr lang="en-US" sz="2400" dirty="0"/>
              <a:t>Respiratory Journal </a:t>
            </a:r>
            <a:r>
              <a:rPr lang="en-US" sz="2400" dirty="0" smtClean="0"/>
              <a:t>2003</a:t>
            </a:r>
            <a:r>
              <a:rPr lang="en-US" sz="2400" dirty="0"/>
              <a:t>; 21: 621-26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AutoNum type="arabicPeriod" startAt="8"/>
            </a:pPr>
            <a:r>
              <a:rPr lang="en-US" sz="2400" dirty="0" err="1" smtClean="0"/>
              <a:t>Diette</a:t>
            </a:r>
            <a:r>
              <a:rPr lang="en-US" sz="2400" dirty="0" smtClean="0"/>
              <a:t> </a:t>
            </a:r>
            <a:r>
              <a:rPr lang="en-US" sz="2400" dirty="0"/>
              <a:t>GB, </a:t>
            </a:r>
            <a:r>
              <a:rPr lang="en-US" sz="2400" dirty="0" err="1"/>
              <a:t>Markson</a:t>
            </a:r>
            <a:r>
              <a:rPr lang="en-US" sz="2400" dirty="0"/>
              <a:t> L, Skinner EA, et al. Nocturnal asthma in </a:t>
            </a:r>
            <a:r>
              <a:rPr lang="en-US" sz="2400" dirty="0" smtClean="0"/>
              <a:t>	children </a:t>
            </a:r>
            <a:r>
              <a:rPr lang="en-US" sz="2400" dirty="0"/>
              <a:t>affects </a:t>
            </a:r>
            <a:r>
              <a:rPr lang="en-US" sz="2400" dirty="0" smtClean="0"/>
              <a:t>school </a:t>
            </a:r>
            <a:r>
              <a:rPr lang="en-US" sz="2400" dirty="0"/>
              <a:t>attendance, school </a:t>
            </a:r>
            <a:r>
              <a:rPr lang="en-US" sz="2400" dirty="0" smtClean="0"/>
              <a:t>performance</a:t>
            </a:r>
            <a:r>
              <a:rPr lang="en-US" sz="2400" dirty="0"/>
              <a:t>, </a:t>
            </a:r>
            <a:r>
              <a:rPr lang="en-US" sz="2400" dirty="0" smtClean="0"/>
              <a:t>	and </a:t>
            </a:r>
            <a:r>
              <a:rPr lang="en-US" sz="2400" dirty="0"/>
              <a:t>parents' work attendance. </a:t>
            </a:r>
            <a:r>
              <a:rPr lang="en-US" sz="2400" dirty="0" smtClean="0"/>
              <a:t>Archives </a:t>
            </a:r>
            <a:r>
              <a:rPr lang="en-US" sz="2400" dirty="0"/>
              <a:t>of pediatrics &amp; </a:t>
            </a:r>
            <a:r>
              <a:rPr lang="en-US" sz="2400" dirty="0" smtClean="0"/>
              <a:t>	adolescent </a:t>
            </a:r>
            <a:r>
              <a:rPr lang="en-US" sz="2400" dirty="0"/>
              <a:t>medicine. 2000 </a:t>
            </a:r>
            <a:r>
              <a:rPr lang="en-US" sz="2400" dirty="0" smtClean="0"/>
              <a:t>Sep;154(9</a:t>
            </a:r>
            <a:r>
              <a:rPr lang="en-US" sz="2400" dirty="0"/>
              <a:t>):923–8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 startAt="9"/>
            </a:pPr>
            <a:r>
              <a:rPr lang="en-US" sz="2400" dirty="0" smtClean="0"/>
              <a:t>Asthma</a:t>
            </a:r>
            <a:r>
              <a:rPr lang="en-US" sz="2400" dirty="0"/>
              <a:t>: analysis of sudden deaths and </a:t>
            </a:r>
            <a:r>
              <a:rPr lang="en-US" sz="2400" dirty="0" err="1"/>
              <a:t>ventilatory</a:t>
            </a:r>
            <a:r>
              <a:rPr lang="en-US" sz="2400" dirty="0"/>
              <a:t> arrests in 	hospital. </a:t>
            </a:r>
            <a:r>
              <a:rPr lang="en-US" sz="2400" dirty="0" err="1"/>
              <a:t>Hetzel</a:t>
            </a:r>
            <a:r>
              <a:rPr lang="en-US" sz="2400" dirty="0"/>
              <a:t> MR, Clark TJ, </a:t>
            </a:r>
            <a:r>
              <a:rPr lang="en-US" sz="2400" dirty="0" err="1"/>
              <a:t>Branthwaite</a:t>
            </a:r>
            <a:r>
              <a:rPr lang="en-US" sz="2400" dirty="0"/>
              <a:t> MA. Br Med J. 	1977 Mar 26; 1(6064):808-11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 startAt="10"/>
            </a:pPr>
            <a:r>
              <a:rPr lang="en-US" sz="2400" dirty="0" smtClean="0"/>
              <a:t>Nocturnal </a:t>
            </a:r>
            <a:r>
              <a:rPr lang="en-US" sz="2400" dirty="0"/>
              <a:t>asthma. Calhoun WJ. Chest. 2003 Mar; 123(3 	</a:t>
            </a:r>
            <a:r>
              <a:rPr lang="en-US" sz="2400" dirty="0" err="1"/>
              <a:t>Suppl</a:t>
            </a:r>
            <a:r>
              <a:rPr lang="en-US" sz="2400" dirty="0"/>
              <a:t>):399S-405S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 startAt="8"/>
            </a:pPr>
            <a:endParaRPr lang="en-US" sz="2400" dirty="0" smtClean="0"/>
          </a:p>
          <a:p>
            <a:pPr marL="457200" indent="-457200">
              <a:buAutoNum type="arabicPeriod" startAt="4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 startAt="4"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03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11"/>
            </a:pPr>
            <a:endParaRPr lang="en-US" sz="2400" dirty="0" smtClean="0"/>
          </a:p>
          <a:p>
            <a:pPr marL="457200" indent="-457200">
              <a:buAutoNum type="arabicPeriod" startAt="11"/>
            </a:pPr>
            <a:r>
              <a:rPr lang="en-US" sz="2400" dirty="0" smtClean="0"/>
              <a:t>Rhee</a:t>
            </a:r>
            <a:r>
              <a:rPr lang="en-US" sz="2400" dirty="0"/>
              <a:t>, </a:t>
            </a:r>
            <a:r>
              <a:rPr lang="en-US" sz="2400" dirty="0" err="1"/>
              <a:t>Hyekyun</a:t>
            </a:r>
            <a:r>
              <a:rPr lang="en-US" sz="2400" dirty="0"/>
              <a:t>, et al. "The development of an automated </a:t>
            </a:r>
            <a:r>
              <a:rPr lang="en-US" sz="2400" dirty="0" smtClean="0"/>
              <a:t>	device </a:t>
            </a:r>
            <a:r>
              <a:rPr lang="en-US" sz="2400" dirty="0"/>
              <a:t>for asthma monitoring for adolescents: </a:t>
            </a:r>
            <a:r>
              <a:rPr lang="en-US" sz="2400" dirty="0" smtClean="0"/>
              <a:t>	</a:t>
            </a:r>
            <a:r>
              <a:rPr lang="en-US" sz="2400" dirty="0" err="1" smtClean="0"/>
              <a:t>Methodologic</a:t>
            </a:r>
            <a:r>
              <a:rPr lang="en-US" sz="2400" dirty="0" smtClean="0"/>
              <a:t> </a:t>
            </a:r>
            <a:r>
              <a:rPr lang="en-US" sz="2400" dirty="0"/>
              <a:t>approach and user acceptability</a:t>
            </a:r>
            <a:r>
              <a:rPr lang="en-US" sz="2400" dirty="0" smtClean="0"/>
              <a:t>.“ </a:t>
            </a:r>
            <a:r>
              <a:rPr lang="en-US" sz="2400" i="1" dirty="0" smtClean="0"/>
              <a:t>JMIR </a:t>
            </a:r>
            <a:r>
              <a:rPr lang="en-US" sz="2400" i="1" dirty="0" smtClean="0"/>
              <a:t>	</a:t>
            </a:r>
            <a:r>
              <a:rPr lang="en-US" sz="2400" i="1" dirty="0" err="1" smtClean="0"/>
              <a:t>mHealth</a:t>
            </a:r>
            <a:r>
              <a:rPr lang="en-US" sz="2400" i="1" dirty="0" smtClean="0"/>
              <a:t> </a:t>
            </a:r>
            <a:r>
              <a:rPr lang="en-US" sz="2400" i="1" dirty="0"/>
              <a:t>and </a:t>
            </a:r>
            <a:r>
              <a:rPr lang="en-US" sz="2400" i="1" dirty="0" err="1"/>
              <a:t>uHealth</a:t>
            </a:r>
            <a:r>
              <a:rPr lang="en-US" sz="2400" i="1" dirty="0"/>
              <a:t> </a:t>
            </a:r>
            <a:r>
              <a:rPr lang="en-US" sz="2400" dirty="0"/>
              <a:t>2.2 (2014). </a:t>
            </a:r>
            <a:endParaRPr lang="en-US" sz="2400" dirty="0" smtClean="0"/>
          </a:p>
          <a:p>
            <a:pPr marL="457200" indent="-457200">
              <a:buFont typeface="Wingdings 3"/>
              <a:buAutoNum type="arabicPeriod" startAt="11"/>
            </a:pPr>
            <a:r>
              <a:rPr lang="en-US" sz="2400" dirty="0" err="1"/>
              <a:t>Leconte</a:t>
            </a:r>
            <a:r>
              <a:rPr lang="en-US" sz="2400" dirty="0"/>
              <a:t> S., </a:t>
            </a:r>
            <a:r>
              <a:rPr lang="en-US" sz="2400" dirty="0" err="1"/>
              <a:t>Ferrant</a:t>
            </a:r>
            <a:r>
              <a:rPr lang="en-US" sz="2400" dirty="0"/>
              <a:t> D., et al. Validated </a:t>
            </a:r>
            <a:r>
              <a:rPr lang="en-US" sz="2400" dirty="0" err="1"/>
              <a:t>mthods</a:t>
            </a:r>
            <a:r>
              <a:rPr lang="en-US" sz="2400" dirty="0"/>
              <a:t> of cough 	assessment: a systematic review of the literature. 	</a:t>
            </a:r>
            <a:r>
              <a:rPr lang="en-US" sz="2400" dirty="0" err="1"/>
              <a:t>Resipiration</a:t>
            </a:r>
            <a:r>
              <a:rPr lang="en-US" sz="2400" dirty="0"/>
              <a:t> 2011; 81(2):161-74</a:t>
            </a:r>
            <a:r>
              <a:rPr lang="en-US" sz="2400" dirty="0" smtClean="0"/>
              <a:t>.</a:t>
            </a:r>
          </a:p>
          <a:p>
            <a:pPr marL="457200" indent="-457200">
              <a:buFont typeface="Wingdings 3"/>
              <a:buAutoNum type="arabicPeriod" startAt="11"/>
            </a:pPr>
            <a:r>
              <a:rPr lang="en-US" sz="2400" dirty="0" err="1"/>
              <a:t>McCrory</a:t>
            </a:r>
            <a:r>
              <a:rPr lang="en-US" sz="2400" dirty="0"/>
              <a:t> DC, </a:t>
            </a:r>
            <a:r>
              <a:rPr lang="en-US" sz="2400" dirty="0" err="1"/>
              <a:t>Coeytaux</a:t>
            </a:r>
            <a:r>
              <a:rPr lang="en-US" sz="2400" dirty="0"/>
              <a:t> RR., et al. Assessment and 	Management of Chronic Cough. Agency for Healthcare 	Research and Quality 2013; Report No. 13-EHCO32-EF.</a:t>
            </a:r>
          </a:p>
          <a:p>
            <a:pPr marL="457200" indent="-457200">
              <a:buFont typeface="Wingdings 3"/>
              <a:buAutoNum type="arabicPeriod" startAt="11"/>
            </a:pPr>
            <a:endParaRPr lang="en-US" sz="2400" dirty="0"/>
          </a:p>
          <a:p>
            <a:pPr marL="457200" indent="-457200">
              <a:buAutoNum type="arabicPeriod" startAt="11"/>
            </a:pPr>
            <a:endParaRPr lang="en-US" sz="2400" dirty="0" smtClean="0"/>
          </a:p>
          <a:p>
            <a:pPr marL="457200" indent="-457200">
              <a:buAutoNum type="arabicPeriod" startAt="11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15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16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nocturnal asthma?	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/>
              <a:t>Need </a:t>
            </a:r>
            <a:r>
              <a:rPr lang="en-US" sz="1500" dirty="0" smtClean="0"/>
              <a:t>● Scope</a:t>
            </a:r>
            <a:r>
              <a:rPr lang="en-US" sz="1500" dirty="0"/>
              <a:t> </a:t>
            </a:r>
            <a:r>
              <a:rPr lang="en-US" sz="1500" dirty="0" smtClean="0"/>
              <a:t>● </a:t>
            </a:r>
            <a:r>
              <a:rPr lang="en-US" sz="1500" dirty="0"/>
              <a:t>Specifications ● Solutions ● </a:t>
            </a:r>
            <a:r>
              <a:rPr lang="en-US" sz="1500" dirty="0" smtClean="0"/>
              <a:t>Analyses</a:t>
            </a:r>
            <a:r>
              <a:rPr lang="en-US" sz="1500" dirty="0"/>
              <a:t> </a:t>
            </a:r>
            <a:r>
              <a:rPr lang="en-US" sz="1500" dirty="0" smtClean="0"/>
              <a:t>● Schedule</a:t>
            </a:r>
            <a:r>
              <a:rPr lang="en-US" sz="1500" dirty="0"/>
              <a:t> </a:t>
            </a:r>
            <a:r>
              <a:rPr lang="en-US" sz="1500" dirty="0" smtClean="0"/>
              <a:t>● Responsibilities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A marked exacerbation of symptoms at night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47-75% of asthmatics worldwide have </a:t>
            </a:r>
            <a:r>
              <a:rPr lang="en-US" dirty="0" smtClean="0"/>
              <a:t>NA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Considered a sign of uncontrolled asthma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convenient, cheap method of detecting and monitoring NA symptoms</a:t>
            </a:r>
          </a:p>
          <a:p>
            <a:pPr lvl="1"/>
            <a:r>
              <a:rPr lang="en-US" dirty="0" smtClean="0"/>
              <a:t>Questionnaires</a:t>
            </a:r>
            <a:r>
              <a:rPr lang="en-US" dirty="0" smtClean="0"/>
              <a:t> </a:t>
            </a:r>
            <a:r>
              <a:rPr lang="en-US" dirty="0" smtClean="0"/>
              <a:t>are subjective, thus </a:t>
            </a:r>
            <a:r>
              <a:rPr lang="en-US" dirty="0" smtClean="0"/>
              <a:t>unreliable</a:t>
            </a:r>
            <a:r>
              <a:rPr lang="en-US" baseline="30000" dirty="0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98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0" b="16790"/>
          <a:stretch/>
        </p:blipFill>
        <p:spPr>
          <a:xfrm>
            <a:off x="1143000" y="-2"/>
            <a:ext cx="6297909" cy="65193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0" y="5943600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smtClean="0"/>
              <a:t>img.docstoccdn.com/thumb/orig/98776302.png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04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in children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/>
              <a:t>Need </a:t>
            </a:r>
            <a:r>
              <a:rPr lang="en-US" sz="1500" dirty="0" smtClean="0"/>
              <a:t>● Scope</a:t>
            </a:r>
            <a:r>
              <a:rPr lang="en-US" sz="1500" dirty="0"/>
              <a:t> </a:t>
            </a:r>
            <a:r>
              <a:rPr lang="en-US" sz="1500" dirty="0" smtClean="0"/>
              <a:t>● </a:t>
            </a:r>
            <a:r>
              <a:rPr lang="en-US" sz="1500" dirty="0"/>
              <a:t>Specifications ● Solutions ● </a:t>
            </a:r>
            <a:r>
              <a:rPr lang="en-US" sz="1500" dirty="0" smtClean="0"/>
              <a:t>Analyses</a:t>
            </a:r>
            <a:r>
              <a:rPr lang="en-US" sz="1500" dirty="0"/>
              <a:t> </a:t>
            </a:r>
            <a:r>
              <a:rPr lang="en-US" sz="1500" dirty="0" smtClean="0"/>
              <a:t>● Schedule</a:t>
            </a:r>
            <a:r>
              <a:rPr lang="en-US" sz="1500" dirty="0"/>
              <a:t> </a:t>
            </a:r>
            <a:r>
              <a:rPr lang="en-US" sz="1500" dirty="0" smtClean="0"/>
              <a:t>● Responsibilities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8" y="1447800"/>
            <a:ext cx="8305801" cy="4525963"/>
          </a:xfrm>
        </p:spPr>
        <p:txBody>
          <a:bodyPr/>
          <a:lstStyle/>
          <a:p>
            <a:r>
              <a:rPr lang="en-US" dirty="0" smtClean="0"/>
              <a:t>NA causes full awakenings and generally lower quality sleep, causing daytime </a:t>
            </a:r>
            <a:r>
              <a:rPr lang="en-US" dirty="0" smtClean="0"/>
              <a:t>sleepiness</a:t>
            </a:r>
            <a:r>
              <a:rPr lang="en-US" baseline="30000" dirty="0" smtClean="0"/>
              <a:t>5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baseline="30000" dirty="0" smtClean="0"/>
          </a:p>
          <a:p>
            <a:r>
              <a:rPr lang="en-US" dirty="0" smtClean="0"/>
              <a:t>Significant correlation with depression, anxiety, and poor </a:t>
            </a:r>
            <a:r>
              <a:rPr lang="en-US" dirty="0" smtClean="0"/>
              <a:t>memory</a:t>
            </a:r>
            <a:r>
              <a:rPr lang="en-US" baseline="30000" dirty="0"/>
              <a:t>6</a:t>
            </a:r>
            <a:endParaRPr lang="en-US" baseline="30000" dirty="0" smtClean="0"/>
          </a:p>
          <a:p>
            <a:pPr lvl="1"/>
            <a:r>
              <a:rPr lang="en-US" dirty="0" smtClean="0"/>
              <a:t>Also with “developmental, emotional, and behavioral </a:t>
            </a:r>
            <a:r>
              <a:rPr lang="en-US" dirty="0" smtClean="0"/>
              <a:t>problems”</a:t>
            </a:r>
            <a:r>
              <a:rPr lang="en-US" baseline="30000" dirty="0"/>
              <a:t>7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baseline="30000" dirty="0" smtClean="0"/>
          </a:p>
          <a:p>
            <a:r>
              <a:rPr lang="en-US" dirty="0" smtClean="0"/>
              <a:t>Increased number of school </a:t>
            </a:r>
            <a:r>
              <a:rPr lang="en-US" dirty="0" smtClean="0"/>
              <a:t>absences</a:t>
            </a:r>
            <a:r>
              <a:rPr lang="en-US" baseline="30000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unidentified monster in the bed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/>
              <a:t>Need </a:t>
            </a:r>
            <a:r>
              <a:rPr lang="en-US" sz="1500" dirty="0" smtClean="0"/>
              <a:t>● Scope</a:t>
            </a:r>
            <a:r>
              <a:rPr lang="en-US" sz="1500" dirty="0"/>
              <a:t> </a:t>
            </a:r>
            <a:r>
              <a:rPr lang="en-US" sz="1500" dirty="0" smtClean="0"/>
              <a:t>● </a:t>
            </a:r>
            <a:r>
              <a:rPr lang="en-US" sz="1500" dirty="0"/>
              <a:t>Specifications ● Solutions ● </a:t>
            </a:r>
            <a:r>
              <a:rPr lang="en-US" sz="1500" dirty="0" smtClean="0"/>
              <a:t>Analyses</a:t>
            </a:r>
            <a:r>
              <a:rPr lang="en-US" sz="1500" dirty="0"/>
              <a:t> </a:t>
            </a:r>
            <a:r>
              <a:rPr lang="en-US" sz="1500" dirty="0" smtClean="0"/>
              <a:t>● Schedule</a:t>
            </a:r>
            <a:r>
              <a:rPr lang="en-US" sz="1500" dirty="0"/>
              <a:t> </a:t>
            </a:r>
            <a:r>
              <a:rPr lang="en-US" sz="1500" dirty="0" smtClean="0"/>
              <a:t>● Responsibilities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Survey of 13,493 asthmatics found that only 48% knew their true NA status</a:t>
            </a:r>
          </a:p>
          <a:p>
            <a:pPr lvl="1"/>
            <a:r>
              <a:rPr lang="en-US" dirty="0" smtClean="0"/>
              <a:t>42% of those who said they didn’t, actually </a:t>
            </a:r>
            <a:r>
              <a:rPr lang="en-US" dirty="0" smtClean="0"/>
              <a:t>did</a:t>
            </a:r>
            <a:r>
              <a:rPr lang="en-US" baseline="30000" dirty="0"/>
              <a:t> </a:t>
            </a:r>
            <a:r>
              <a:rPr lang="en-US" baseline="30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aseline="30000" dirty="0" smtClean="0"/>
          </a:p>
          <a:p>
            <a:r>
              <a:rPr lang="en-US" dirty="0" smtClean="0"/>
              <a:t>Applies specifically to children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less than 40% of parents…report their child’s NA symptoms appropriately</a:t>
            </a:r>
            <a:r>
              <a:rPr lang="en-US" dirty="0" smtClean="0"/>
              <a:t>.”</a:t>
            </a:r>
            <a:r>
              <a:rPr lang="en-US" baseline="30000" dirty="0" smtClean="0"/>
              <a:t>3</a:t>
            </a:r>
            <a:br>
              <a:rPr lang="en-US" baseline="30000" dirty="0" smtClean="0"/>
            </a:br>
            <a:endParaRPr lang="en-US" baseline="30000" dirty="0" smtClean="0"/>
          </a:p>
          <a:p>
            <a:r>
              <a:rPr lang="en-US" dirty="0"/>
              <a:t>80% of respiratory arrests and 70% of deaths caused by asthma occur at </a:t>
            </a:r>
            <a:r>
              <a:rPr lang="en-US" dirty="0" smtClean="0"/>
              <a:t>night</a:t>
            </a:r>
            <a:r>
              <a:rPr lang="en-US" baseline="30000" dirty="0" smtClean="0"/>
              <a:t>9,10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/>
              <a:t>There is no objective, home-based continuous monitoring system for nocturnal asthma. </a:t>
            </a:r>
            <a:endParaRPr lang="en-US" sz="32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81000" y="6356349"/>
            <a:ext cx="8381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Need</a:t>
            </a:r>
            <a:r>
              <a:rPr lang="en-US" sz="1500" dirty="0" smtClean="0"/>
              <a:t> ● Scope ● Specifications </a:t>
            </a:r>
            <a:r>
              <a:rPr lang="en-US" sz="1500" dirty="0"/>
              <a:t>● Solutions ● </a:t>
            </a:r>
            <a:r>
              <a:rPr lang="en-US" sz="1500" dirty="0" smtClean="0"/>
              <a:t>Analyses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087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5800" dirty="0" smtClean="0"/>
              <a:t>We </a:t>
            </a:r>
            <a:r>
              <a:rPr lang="en-US" sz="5800" dirty="0" smtClean="0"/>
              <a:t>propose to design a commercial, home-based device capable of monitoring symptoms and alerting parents or caregivers if intervention may be required.</a:t>
            </a:r>
            <a:br>
              <a:rPr lang="en-US" sz="5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81000" y="6356349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Scope</a:t>
            </a:r>
            <a:r>
              <a:rPr lang="en-US" sz="1500" dirty="0" smtClean="0"/>
              <a:t> ● </a:t>
            </a:r>
            <a:r>
              <a:rPr lang="en-US" sz="1500" dirty="0"/>
              <a:t>Specifications ● Solutions </a:t>
            </a:r>
            <a:r>
              <a:rPr lang="en-US" sz="1500" dirty="0" smtClean="0"/>
              <a:t>● Analyses ● Schedule ● Responsibilities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833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066800"/>
            <a:ext cx="82296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diagnostic</a:t>
            </a:r>
            <a:endParaRPr lang="en-US" dirty="0" smtClean="0"/>
          </a:p>
          <a:p>
            <a:pPr lvl="1"/>
            <a:r>
              <a:rPr lang="en-US" dirty="0" smtClean="0"/>
              <a:t>Intended for children who have been diagnosed with asthma and may suffer from NA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Will not disturb or constrain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child’s sleep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asy to configure and </a:t>
            </a:r>
            <a:r>
              <a:rPr lang="en-US" dirty="0" smtClean="0"/>
              <a:t>use</a:t>
            </a:r>
          </a:p>
          <a:p>
            <a:endParaRPr lang="en-US" dirty="0"/>
          </a:p>
          <a:p>
            <a:r>
              <a:rPr lang="en-US" dirty="0" smtClean="0"/>
              <a:t>Coughs are the focus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81000" y="6356349"/>
            <a:ext cx="8381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  <a:r>
              <a:rPr lang="en-US" sz="1500" dirty="0" smtClean="0"/>
              <a:t> ●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en-US" sz="1500" dirty="0" smtClean="0"/>
              <a:t> ● </a:t>
            </a:r>
            <a:r>
              <a:rPr lang="en-US" sz="1500" b="1" dirty="0" smtClean="0">
                <a:solidFill>
                  <a:schemeClr val="tx1"/>
                </a:solidFill>
              </a:rPr>
              <a:t>Scope</a:t>
            </a:r>
            <a:r>
              <a:rPr lang="en-US" sz="1500" dirty="0" smtClean="0"/>
              <a:t> ● </a:t>
            </a:r>
            <a:r>
              <a:rPr lang="en-US" sz="1500" dirty="0"/>
              <a:t>Specifications ● Solutions </a:t>
            </a:r>
            <a:r>
              <a:rPr lang="en-US" sz="1500" dirty="0" smtClean="0"/>
              <a:t>● Analyses ● Schedule ● Responsibilities</a:t>
            </a:r>
            <a:endParaRPr lang="en-US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4" b="7052"/>
          <a:stretch/>
        </p:blipFill>
        <p:spPr>
          <a:xfrm>
            <a:off x="5486400" y="3124200"/>
            <a:ext cx="2971800" cy="25484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95900" y="5689196"/>
            <a:ext cx="3352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http://www.martinrothonline.com/personalhealthmonitor/images/Sony%20BabyCall.jpg</a:t>
            </a:r>
          </a:p>
        </p:txBody>
      </p:sp>
    </p:spTree>
    <p:extLst>
      <p:ext uri="{BB962C8B-B14F-4D97-AF65-F5344CB8AC3E}">
        <p14:creationId xmlns:p14="http://schemas.microsoft.com/office/powerpoint/2010/main" val="35424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1035</Words>
  <Application>Microsoft Office PowerPoint</Application>
  <PresentationFormat>On-screen Show (4:3)</PresentationFormat>
  <Paragraphs>249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A Commercial Nocturnal Asthma Monitor</vt:lpstr>
      <vt:lpstr>Why asthma?</vt:lpstr>
      <vt:lpstr>Why nocturnal asthma? </vt:lpstr>
      <vt:lpstr>PowerPoint Presentation</vt:lpstr>
      <vt:lpstr>Consequences in children</vt:lpstr>
      <vt:lpstr>The unidentified monster in the bed</vt:lpstr>
      <vt:lpstr>The Need </vt:lpstr>
      <vt:lpstr>Project Scope</vt:lpstr>
      <vt:lpstr>Project Scope</vt:lpstr>
      <vt:lpstr>Design Specifications</vt:lpstr>
      <vt:lpstr>Design Specifications</vt:lpstr>
      <vt:lpstr>Existing Solutions - Spirometry</vt:lpstr>
      <vt:lpstr>Clinical Solutions</vt:lpstr>
      <vt:lpstr>Commercial Solutions</vt:lpstr>
      <vt:lpstr>Patent Search</vt:lpstr>
      <vt:lpstr>Preliminary Analysis – Attenuation</vt:lpstr>
      <vt:lpstr>Preliminary Analyses – STFTs  </vt:lpstr>
      <vt:lpstr>Preliminary Analysis – Varying Volume</vt:lpstr>
      <vt:lpstr>Preliminary Design Schedule</vt:lpstr>
      <vt:lpstr>Preliminary Team Responsibilities</vt:lpstr>
      <vt:lpstr>Questions?</vt:lpstr>
      <vt:lpstr>References</vt:lpstr>
      <vt:lpstr>References</vt:lpstr>
      <vt:lpstr>References</vt:lpstr>
      <vt:lpstr>References</vt:lpstr>
    </vt:vector>
  </TitlesOfParts>
  <Company>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Commercial Nocturnal Asthma Monitor</dc:title>
  <dc:creator>Bret Beyer</dc:creator>
  <cp:lastModifiedBy>Bret Beyer</cp:lastModifiedBy>
  <cp:revision>96</cp:revision>
  <dcterms:created xsi:type="dcterms:W3CDTF">2014-09-21T03:44:26Z</dcterms:created>
  <dcterms:modified xsi:type="dcterms:W3CDTF">2014-09-24T08:14:05Z</dcterms:modified>
</cp:coreProperties>
</file>